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19" r:id="rId2"/>
    <p:sldId id="330" r:id="rId3"/>
    <p:sldId id="529" r:id="rId4"/>
    <p:sldId id="526" r:id="rId5"/>
    <p:sldId id="527" r:id="rId6"/>
    <p:sldId id="414" r:id="rId7"/>
    <p:sldId id="499" r:id="rId8"/>
    <p:sldId id="415" r:id="rId9"/>
    <p:sldId id="416" r:id="rId10"/>
    <p:sldId id="528" r:id="rId11"/>
    <p:sldId id="419" r:id="rId12"/>
    <p:sldId id="535" r:id="rId13"/>
    <p:sldId id="469" r:id="rId14"/>
    <p:sldId id="421" r:id="rId15"/>
    <p:sldId id="422" r:id="rId16"/>
    <p:sldId id="423" r:id="rId17"/>
    <p:sldId id="500" r:id="rId18"/>
    <p:sldId id="501" r:id="rId19"/>
    <p:sldId id="428" r:id="rId20"/>
    <p:sldId id="429" r:id="rId21"/>
    <p:sldId id="431" r:id="rId22"/>
    <p:sldId id="432" r:id="rId23"/>
    <p:sldId id="430" r:id="rId24"/>
    <p:sldId id="478" r:id="rId25"/>
    <p:sldId id="434" r:id="rId26"/>
    <p:sldId id="471" r:id="rId27"/>
    <p:sldId id="531" r:id="rId28"/>
    <p:sldId id="536" r:id="rId29"/>
    <p:sldId id="435" r:id="rId30"/>
    <p:sldId id="436" r:id="rId31"/>
    <p:sldId id="437" r:id="rId32"/>
    <p:sldId id="516" r:id="rId33"/>
    <p:sldId id="503" r:id="rId34"/>
    <p:sldId id="490" r:id="rId35"/>
    <p:sldId id="491" r:id="rId36"/>
    <p:sldId id="492" r:id="rId37"/>
    <p:sldId id="521" r:id="rId38"/>
    <p:sldId id="522" r:id="rId39"/>
    <p:sldId id="523" r:id="rId40"/>
    <p:sldId id="524" r:id="rId41"/>
    <p:sldId id="479" r:id="rId42"/>
    <p:sldId id="473" r:id="rId43"/>
    <p:sldId id="476" r:id="rId44"/>
    <p:sldId id="445" r:id="rId45"/>
    <p:sldId id="446" r:id="rId46"/>
    <p:sldId id="447" r:id="rId47"/>
    <p:sldId id="448" r:id="rId48"/>
    <p:sldId id="518" r:id="rId49"/>
    <p:sldId id="520" r:id="rId50"/>
    <p:sldId id="451" r:id="rId51"/>
    <p:sldId id="532" r:id="rId52"/>
    <p:sldId id="457" r:id="rId53"/>
    <p:sldId id="510" r:id="rId54"/>
    <p:sldId id="458" r:id="rId55"/>
    <p:sldId id="459" r:id="rId56"/>
    <p:sldId id="460" r:id="rId57"/>
    <p:sldId id="537" r:id="rId58"/>
    <p:sldId id="538" r:id="rId59"/>
    <p:sldId id="461" r:id="rId60"/>
    <p:sldId id="514" r:id="rId61"/>
    <p:sldId id="462" r:id="rId62"/>
    <p:sldId id="534" r:id="rId63"/>
    <p:sldId id="477" r:id="rId64"/>
    <p:sldId id="539" r:id="rId65"/>
    <p:sldId id="463" r:id="rId66"/>
    <p:sldId id="467" r:id="rId67"/>
    <p:sldId id="496" r:id="rId68"/>
    <p:sldId id="530" r:id="rId69"/>
    <p:sldId id="497" r:id="rId70"/>
    <p:sldId id="498" r:id="rId71"/>
    <p:sldId id="455" r:id="rId72"/>
    <p:sldId id="507" r:id="rId73"/>
    <p:sldId id="508" r:id="rId74"/>
    <p:sldId id="509" r:id="rId75"/>
    <p:sldId id="511" r:id="rId76"/>
    <p:sldId id="512" r:id="rId77"/>
    <p:sldId id="513"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0000"/>
    <a:srgbClr val="CCECFF"/>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0675" autoAdjust="0"/>
  </p:normalViewPr>
  <p:slideViewPr>
    <p:cSldViewPr snapToGrid="0">
      <p:cViewPr varScale="1">
        <p:scale>
          <a:sx n="96" d="100"/>
          <a:sy n="96" d="100"/>
        </p:scale>
        <p:origin x="2064" y="90"/>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0.978"/>
    </inkml:context>
    <inkml:brush xml:id="br0">
      <inkml:brushProperty name="width" value="0.035" units="cm"/>
      <inkml:brushProperty name="height" value="0.035" units="cm"/>
    </inkml:brush>
  </inkml:definitions>
  <inkml:trace contextRef="#ctx0" brushRef="#br0">0 0 24575,'41'4'0,"0"1"0,0 2 0,-1 1 0,0 3 0,40 16 0,-35-13 0,30 11 0,-3-1 0,92 18 0,-147-38 0,-1 1 0,0 1 0,0 1 0,0 0 0,-1 0 0,16 12 0,-20-11 0,1-1 0,1 0 0,0-1 0,-1 0 0,2-1 0,-1-1 0,1 0 0,-1-1 0,19 3 0,-6-6-1365,-3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1.830"/>
    </inkml:context>
    <inkml:brush xml:id="br0">
      <inkml:brushProperty name="width" value="0.035" units="cm"/>
      <inkml:brushProperty name="height" value="0.035" units="cm"/>
    </inkml:brush>
  </inkml:definitions>
  <inkml:trace contextRef="#ctx0" brushRef="#br0">1 0 24575,'12'2'0,"0"0"0,0 1 0,0 1 0,0 0 0,0 0 0,14 9 0,-12-7 0,17 10 0,-1 1 0,35 26 0,30 17 0,-36-23-12,-46-28-181,1 0-1,0 0 1,0-1 0,1-1 0,-1-1-1,26 8 1,-14-10-6633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6:55.702"/>
    </inkml:context>
    <inkml:brush xml:id="br0">
      <inkml:brushProperty name="width" value="0.035" units="cm"/>
      <inkml:brushProperty name="height" value="0.035" units="cm"/>
    </inkml:brush>
  </inkml:definitions>
  <inkml:trace contextRef="#ctx0" brushRef="#br0">0 1 24575,'7'0'0,"0"1"0,-1-1 0,1 2 0,-1-1 0,1 1 0,-1 0 0,0 0 0,0 1 0,10 5 0,51 39 0,-41-27 0,446 362 0,-439-352 0,-2 2 0,-1 1 0,-1 1 0,-2 1 0,-2 2 0,-1 1 0,-2 0 0,26 64 0,26 70 0,-39-98 0,-3 1 0,-4 1 0,-4 2 0,16 80 0,-27-49 0,-4 0 0,-11 205 0,0-287 0,-2 0 0,-1 0 0,-1-1 0,-1 1 0,-1-2 0,-2 1 0,0-1 0,-2 0 0,0-1 0,-2-1 0,-1 0 0,-1-1 0,0 0 0,-2-2 0,0 0 0,-38 32 0,4-12 0,0-1 0,-3-4 0,-1-1 0,-1-3 0,-118 44 0,79-48 0,76-24 0,1 2 0,0 0 0,0 2 0,0 0 0,-23 12 0,24-9-227,-1-2-1,0 0 1,0 0-1,-1-2 1,-36 6-1,27-6-6598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01.296"/>
    </inkml:context>
    <inkml:brush xml:id="br0">
      <inkml:brushProperty name="width" value="0.035" units="cm"/>
      <inkml:brushProperty name="height" value="0.035" units="cm"/>
    </inkml:brush>
  </inkml:definitions>
  <inkml:trace contextRef="#ctx0" brushRef="#br0">17 0 24575,'0'5'0,"0"5"0,0 7 0,0-5 0,-4-8 0,-2-11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06.857"/>
    </inkml:context>
    <inkml:brush xml:id="br0">
      <inkml:brushProperty name="width" value="0.035" units="cm"/>
      <inkml:brushProperty name="height" value="0.035" units="cm"/>
    </inkml:brush>
  </inkml:definitions>
  <inkml:trace contextRef="#ctx0" brushRef="#br0">636 0 24575,'-4'0'0,"-7"5"0,-6 6 0,-5 1 0,1 4 0,1 3 0,-7 3 0,-8 8 0,-7 7 0,-7 8 0,-3 5 0,-8-2 0,3 2 0,0-4 0,6-10 0,7-10 0,6-11 0,10-7-8191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14T12:17:10.221"/>
    </inkml:context>
    <inkml:brush xml:id="br0">
      <inkml:brushProperty name="width" value="0.035" units="cm"/>
      <inkml:brushProperty name="height" value="0.035" units="cm"/>
    </inkml:brush>
  </inkml:definitions>
  <inkml:trace contextRef="#ctx0" brushRef="#br0">1 3 24575,'14'0'0,"8"-2"0,-1 2 0,1 1 0,-1 0 0,1 2 0,-1 0 0,0 1 0,0 2 0,36 13 0,-33-9 0,2-2 0,-1-1 0,1 0 0,0-2 0,0-1 0,51 1 0,-24-2 0,14 12-1365,-49-10-5461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When a process is running a w</a:t>
            </a:r>
            <a:r>
              <a:rPr lang="en-US" b="1" dirty="0"/>
              <a:t>ord-processor</a:t>
            </a:r>
            <a:r>
              <a:rPr lang="en-US" dirty="0"/>
              <a:t> program, a single thread of instructions is being executed. </a:t>
            </a:r>
            <a:r>
              <a:rPr lang="en-US" b="1" dirty="0"/>
              <a:t>user</a:t>
            </a:r>
            <a:r>
              <a:rPr lang="en-US" dirty="0"/>
              <a:t> </a:t>
            </a:r>
            <a:r>
              <a:rPr lang="en-US" b="1" dirty="0"/>
              <a:t>cannot</a:t>
            </a:r>
            <a:r>
              <a:rPr lang="en-US" dirty="0"/>
              <a:t> </a:t>
            </a:r>
            <a:r>
              <a:rPr lang="en-US" b="1" dirty="0"/>
              <a:t>simultaneously</a:t>
            </a:r>
            <a:r>
              <a:rPr lang="en-US" dirty="0"/>
              <a:t> </a:t>
            </a:r>
            <a:r>
              <a:rPr lang="en-US" b="1" dirty="0"/>
              <a:t>type</a:t>
            </a:r>
            <a:r>
              <a:rPr lang="en-US" dirty="0"/>
              <a:t> in </a:t>
            </a:r>
            <a:r>
              <a:rPr lang="en-US" b="1" dirty="0"/>
              <a:t>characters</a:t>
            </a:r>
            <a:r>
              <a:rPr lang="en-US" dirty="0"/>
              <a:t> and </a:t>
            </a:r>
            <a:r>
              <a:rPr lang="en-US" b="1" dirty="0"/>
              <a:t>run</a:t>
            </a:r>
            <a:r>
              <a:rPr lang="en-US" dirty="0"/>
              <a:t> the </a:t>
            </a:r>
            <a:r>
              <a:rPr lang="en-US" b="1" dirty="0"/>
              <a:t>spell</a:t>
            </a:r>
            <a:r>
              <a:rPr lang="en-US" dirty="0"/>
              <a:t> </a:t>
            </a:r>
            <a:r>
              <a:rPr lang="en-US" b="1" dirty="0"/>
              <a:t>checker</a:t>
            </a:r>
            <a:r>
              <a:rPr lang="en-US" dirty="0"/>
              <a:t>.</a:t>
            </a:r>
          </a:p>
          <a:p>
            <a:pPr marL="171450" indent="-171450">
              <a:buFont typeface="Arial" panose="020B0604020202020204" pitchFamily="34" charset="0"/>
              <a:buChar char="•"/>
            </a:pPr>
            <a:r>
              <a:rPr lang="en-US" dirty="0"/>
              <a:t>Most modern operating systems have extended the process concept to allow a process to have multiple threads of execution and thus to perform more than one task at a time.</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فرایند در مقابل رشته</a:t>
            </a:r>
            <a:r>
              <a:rPr lang="en-US" sz="1800" dirty="0">
                <a:solidFill>
                  <a:srgbClr val="1F1F1F"/>
                </a:solidFill>
                <a:effectLst/>
                <a:latin typeface="Arial" panose="020B0604020202020204" pitchFamily="34" charset="0"/>
                <a:ea typeface="Times New Roman" panose="02020603050405020304" pitchFamily="18" charset="0"/>
              </a:rPr>
              <a:t> (Threads)</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تفاوت اصلی بین یک فرایند و یک رشته این است که فرایندهای مختلف نمی توانند فضای حافظه یکسانی (کد، متغیرها و غیره) را به اشتراک بگذارند، در حالی که رشته های مختلف در یک فرایند فضای حافظه یکسانی را به اشتراک می گذارند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رشته ها سبک وزن هستند در حالی که فرایندها سنگین وزن هستند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تعویض رشته نیازی به تعامل با سیستم عامل ندارد، در حالی که تعویض فرایند نیازمند تعامل با سیستم عامل است</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هنگامی که یک رشته تغییراتی در هر متغیری ایجاد می کند، سایر رشته ها در همان فرآیند می توانند آن را ببینند. این مورد در مورد فرایندهای مختلف صدق نمی 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12</a:t>
            </a:fld>
            <a:endParaRPr lang="en-US" altLang="x-none"/>
          </a:p>
        </p:txBody>
      </p:sp>
    </p:spTree>
    <p:extLst>
      <p:ext uri="{BB962C8B-B14F-4D97-AF65-F5344CB8AC3E}">
        <p14:creationId xmlns:p14="http://schemas.microsoft.com/office/powerpoint/2010/main" val="14282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They are put into a ready queue, where they are ready and waiting to execute on a CPU’s core This queue is generally stored as a linked list; a ready-queue header contains pointers to the first PCB in the list, and each PCB includes a pointer field that points to the next PCB in the ready queue.</a:t>
            </a:r>
          </a:p>
          <a:p>
            <a:pPr marL="171450" indent="-171450">
              <a:buFont typeface="Arial" panose="020B0604020202020204" pitchFamily="34" charset="0"/>
              <a:buChar char="•"/>
            </a:pPr>
            <a:r>
              <a:rPr lang="en-US" dirty="0"/>
              <a:t>Processes that are waiting for a certain event to occur — such as completion of I/O due to be it long time taking — are placed in a wait queue</a:t>
            </a:r>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Two types of queues are present: the </a:t>
            </a:r>
            <a:r>
              <a:rPr lang="en-US" b="1" dirty="0"/>
              <a:t>ready queue </a:t>
            </a:r>
            <a:r>
              <a:rPr lang="en-US" dirty="0"/>
              <a:t>and </a:t>
            </a:r>
            <a:r>
              <a:rPr lang="en-US" b="1" dirty="0"/>
              <a:t>a set of wait queues</a:t>
            </a:r>
            <a:r>
              <a:rPr lang="en-US" dirty="0"/>
              <a:t>. The circles represent the resources that serve the queues, and the arrows indicate the flow of processes in the system. </a:t>
            </a:r>
          </a:p>
          <a:p>
            <a:pPr marL="171450" indent="-171450">
              <a:buFont typeface="Arial" panose="020B0604020202020204" pitchFamily="34" charset="0"/>
              <a:buChar char="•"/>
            </a:pPr>
            <a:r>
              <a:rPr lang="en-US" dirty="0"/>
              <a:t>The process could issue an I/O request and then be placed in an I/O wait queue. </a:t>
            </a:r>
          </a:p>
          <a:p>
            <a:pPr marL="457200" lvl="1" indent="0">
              <a:buFont typeface="Arial" panose="020B0604020202020204" pitchFamily="34" charset="0"/>
              <a:buNone/>
            </a:pPr>
            <a:r>
              <a:rPr lang="en-US" dirty="0"/>
              <a:t>• The process could create a new child process and then be placed </a:t>
            </a:r>
            <a:r>
              <a:rPr lang="en-US" b="1" dirty="0"/>
              <a:t>in a wait queue while it awaits the child’s </a:t>
            </a:r>
            <a:r>
              <a:rPr lang="en-US" dirty="0"/>
              <a:t>termination. </a:t>
            </a:r>
          </a:p>
          <a:p>
            <a:pPr marL="457200" lvl="1" indent="0">
              <a:buFont typeface="Arial" panose="020B0604020202020204" pitchFamily="34" charset="0"/>
              <a:buNone/>
            </a:pPr>
            <a:r>
              <a:rPr lang="en-US" dirty="0"/>
              <a:t>• The process could be removed forcibly from the core, as a result of an interrupt or having its time slice expire, and be put back in the ready queue.</a:t>
            </a:r>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an I/O-bound process may execute for only a few milliseconds before waiting for an I/O request. Although a CPU-bound process will require a CPU core for longer durations, the scheduler is unlikely to grant the core to a process for an extended period.</a:t>
            </a:r>
          </a:p>
          <a:p>
            <a:pPr marL="171450" indent="-171450">
              <a:buFont typeface="Arial" panose="020B0604020202020204" pitchFamily="34" charset="0"/>
              <a:buChar char="•"/>
            </a:pPr>
            <a:r>
              <a:rPr lang="en-US" dirty="0"/>
              <a:t>Therefore, the CPU scheduler executes at least once every 100 milliseconds, although typically much more frequently</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After a fork() system call, one of the two processes typically uses the </a:t>
            </a:r>
            <a:r>
              <a:rPr lang="en-US" b="1" dirty="0"/>
              <a:t>exec() system call to replace the process’s memory space with a new program</a:t>
            </a:r>
            <a:r>
              <a:rPr lang="en-US" dirty="0"/>
              <a:t>. The exec() system call loads a binary file into memory (destroying the memory image of the program containing the exec() system call).</a:t>
            </a:r>
          </a:p>
          <a:p>
            <a:pPr marL="171450" indent="-171450">
              <a:buFont typeface="Arial" panose="020B0604020202020204" pitchFamily="34" charset="0"/>
              <a:buChar char="•"/>
            </a:pPr>
            <a:r>
              <a:rPr lang="en-US" dirty="0"/>
              <a:t>exec() does not return control unless an error occurs</a:t>
            </a:r>
            <a:endParaRPr lang="fa-IR"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114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Figure, the parent process waits for the child to complete by invoking the wait() system call</a:t>
            </a:r>
          </a:p>
          <a:p>
            <a:r>
              <a:rPr lang="en-US" dirty="0"/>
              <a:t>exec() does not return control unless an error occurs</a:t>
            </a:r>
            <a:endParaRPr lang="fa-IR" dirty="0"/>
          </a:p>
          <a:p>
            <a:pPr algn="r" rtl="1"/>
            <a:r>
              <a:rPr lang="fa-IR" altLang="en-US" dirty="0">
                <a:latin typeface="Times New Roman" panose="02020603050405020304" pitchFamily="18" charset="0"/>
              </a:rPr>
              <a:t>در </a:t>
            </a:r>
            <a:r>
              <a:rPr lang="en-US" altLang="en-US" dirty="0" err="1">
                <a:latin typeface="Times New Roman" panose="02020603050405020304" pitchFamily="18" charset="0"/>
              </a:rPr>
              <a:t>pid</a:t>
            </a:r>
            <a:r>
              <a:rPr lang="en-US" altLang="en-US" dirty="0">
                <a:latin typeface="Times New Roman" panose="02020603050405020304" pitchFamily="18" charset="0"/>
              </a:rPr>
              <a:t>=fork() </a:t>
            </a:r>
            <a:r>
              <a:rPr lang="fa-IR" altLang="en-US" dirty="0">
                <a:latin typeface="Times New Roman" panose="02020603050405020304" pitchFamily="18" charset="0"/>
              </a:rPr>
              <a:t>اگر فرزند با موفقیت ایجاد شد مقدار صفر را </a:t>
            </a:r>
            <a:r>
              <a:rPr lang="en-US" altLang="en-US" dirty="0" err="1">
                <a:latin typeface="Times New Roman" panose="02020603050405020304" pitchFamily="18" charset="0"/>
              </a:rPr>
              <a:t>pid</a:t>
            </a:r>
            <a:r>
              <a:rPr lang="fa-IR" altLang="en-US" dirty="0">
                <a:latin typeface="Times New Roman" panose="02020603050405020304" pitchFamily="18" charset="0"/>
              </a:rPr>
              <a:t> میگیرد. دستور </a:t>
            </a:r>
            <a:r>
              <a:rPr lang="en-US" altLang="en-US" dirty="0">
                <a:latin typeface="Times New Roman" panose="02020603050405020304" pitchFamily="18" charset="0"/>
              </a:rPr>
              <a:t>exec</a:t>
            </a:r>
            <a:r>
              <a:rPr lang="fa-IR" altLang="en-US" dirty="0">
                <a:latin typeface="Times New Roman" panose="02020603050405020304" pitchFamily="18" charset="0"/>
              </a:rPr>
              <a:t> باعث ایجاد فضای جدید می شود. والد تا زمان اجرای فرزند منتظر می ماند.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rtl="1">
              <a:lnSpc>
                <a:spcPct val="107000"/>
              </a:lnSpc>
              <a:spcBef>
                <a:spcPts val="0"/>
              </a:spcBef>
              <a:spcAft>
                <a:spcPts val="800"/>
              </a:spcAft>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همیشه دارای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pid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1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 به عنوان فرآیند والد اصلی برای تمام فرآیندهای کاربر عمل می کند و اولین فرآیند کاربر است که هنگام بوت شدن سیستم ایجاد می شود. پس از بوت شدن سیستم، 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فرآیندهایی را ایجاد می کند که خدمات اضافی مانند وب سرور یا چاپگر، سرور</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ssh</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و موارد مشابه را ارائه می دهند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 need to explain. </a:t>
            </a:r>
          </a:p>
          <a:p>
            <a:r>
              <a:rPr lang="en-US" dirty="0"/>
              <a:t>The C program shown in Figure 3.10 illustrates the </a:t>
            </a:r>
            <a:r>
              <a:rPr lang="en-US" dirty="0" err="1"/>
              <a:t>CreateProcess</a:t>
            </a:r>
            <a:r>
              <a:rPr lang="en-US" dirty="0"/>
              <a:t>() function, which creates a child process that loads the application mspaint.exe. </a:t>
            </a:r>
          </a:p>
          <a:p>
            <a:r>
              <a:rPr lang="en-US" dirty="0"/>
              <a:t>We invoke the </a:t>
            </a:r>
            <a:r>
              <a:rPr lang="en-US" b="1" dirty="0" err="1"/>
              <a:t>ZeroMemory</a:t>
            </a:r>
            <a:r>
              <a:rPr lang="en-US" b="1" dirty="0"/>
              <a:t>() function to allocate memory for each of these structures before proceeding with </a:t>
            </a:r>
            <a:r>
              <a:rPr lang="en-US" b="1" dirty="0" err="1"/>
              <a:t>CreateProcess</a:t>
            </a:r>
            <a:r>
              <a:rPr lang="en-US" dirty="0"/>
              <a:t>().</a:t>
            </a:r>
          </a:p>
          <a:p>
            <a:r>
              <a:rPr lang="en-US" dirty="0"/>
              <a:t>The first two parameters passed to </a:t>
            </a:r>
            <a:r>
              <a:rPr lang="en-US" dirty="0" err="1"/>
              <a:t>CreateProcess</a:t>
            </a:r>
            <a:r>
              <a:rPr lang="en-US" dirty="0"/>
              <a:t>() are the application name and command-line parameters.</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a:t>
            </a: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4642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3013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br>
              <a:rPr lang="fa-IR" b="0" i="0" dirty="0">
                <a:solidFill>
                  <a:srgbClr val="1F1F1F"/>
                </a:solidFill>
                <a:effectLst/>
                <a:latin typeface="Times New Roman" panose="02020603050405020304" pitchFamily="18" charset="0"/>
              </a:rPr>
            </a:br>
            <a:endParaRPr lang="fa-IR" b="0" i="0" dirty="0">
              <a:solidFill>
                <a:srgbClr val="1F1F1F"/>
              </a:solidFill>
              <a:effectLst/>
              <a:latin typeface="Times New Roman" panose="02020603050405020304" pitchFamily="18" charset="0"/>
            </a:endParaRPr>
          </a:p>
          <a:p>
            <a:pPr marL="171450" indent="-171450" algn="r" rtl="1">
              <a:buFont typeface="Arial" panose="020B0604020202020204" pitchFamily="34" charset="0"/>
              <a:buChar char="•"/>
            </a:pPr>
            <a:r>
              <a:rPr lang="fa-IR" b="0" i="0" dirty="0">
                <a:solidFill>
                  <a:srgbClr val="1F1F1F"/>
                </a:solidFill>
                <a:effectLst/>
                <a:latin typeface="Google Sans"/>
              </a:rPr>
              <a:t>برتری رویکرد چندفرآیندی این است که وب‌سایت‌ها به‌صورت مجزا از یکدیگر اجرا می‌شوند.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درصورتی‌که یک وب‌سایت دچار خرابی شود، تنها فرآیند رندرینگ آن تحت تأثیر قرار می‌گیرد و سایر فرآیندها بدون مشکل به کار خود ادامه می‌دهند.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علاوه بر این، فرآیندهای رندرینگ در یک </a:t>
            </a:r>
            <a:r>
              <a:rPr lang="fa-IR" b="1" i="0" dirty="0">
                <a:solidFill>
                  <a:srgbClr val="1F1F1F"/>
                </a:solidFill>
                <a:effectLst/>
                <a:latin typeface="Google Sans"/>
              </a:rPr>
              <a:t>سندباکس</a:t>
            </a:r>
            <a:r>
              <a:rPr lang="fa-IR" b="0" i="0" dirty="0">
                <a:solidFill>
                  <a:srgbClr val="1F1F1F"/>
                </a:solidFill>
                <a:effectLst/>
                <a:latin typeface="Google Sans"/>
              </a:rPr>
              <a:t> اجرا می‌شوند، به این معنی که دسترسی به دیسک و ورودی/خروجی شبکه محدود شده است، که تأثیر هرگونه سوء‌استفاده امنیتی را به حداقل می‌رساند.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Ø"/>
            </a:pPr>
            <a:r>
              <a:rPr lang="en" sz="1800" dirty="0">
                <a:latin typeface="Calibri" panose="020F0502020204030204" pitchFamily="34" charset="0"/>
              </a:rPr>
              <a:t> </a:t>
            </a:r>
            <a:r>
              <a:rPr lang="fa-IR" sz="1800" dirty="0">
                <a:latin typeface="Calibri" panose="020F0502020204030204" pitchFamily="34" charset="0"/>
                <a:cs typeface="Calibri" panose="020F0502020204030204" pitchFamily="34" charset="0"/>
              </a:rPr>
              <a:t>اشتراک گذاری اطلاعات</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از آنجایی که ممکن است چندین برنامه به یک قطعه اطلاعات خاص علاقه مند باشند (برای مثال، کپی و پیست کردن)، باید محیطی را برای دسترسی همزمان به چنین اطلاعاتی فراهم کنیم</a:t>
            </a:r>
            <a:r>
              <a:rPr lang="en-US" sz="1800" dirty="0">
                <a:latin typeface="Calibri" panose="020F0502020204030204" pitchFamily="34" charset="0"/>
                <a:cs typeface="Calibri" panose="020F0502020204030204" pitchFamily="34" charset="0"/>
              </a:rPr>
              <a:t>.</a:t>
            </a:r>
          </a:p>
          <a:p>
            <a:pPr marL="285750" indent="-285750" algn="r" rt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285750" indent="-285750" algn="r" rtl="1">
              <a:buFont typeface="Wingdings" panose="05000000000000000000" pitchFamily="2" charset="2"/>
              <a:buChar char="Ø"/>
            </a:pPr>
            <a:r>
              <a:rPr lang="fa-IR" sz="1800" dirty="0">
                <a:latin typeface="Calibri" panose="020F0502020204030204" pitchFamily="34" charset="0"/>
                <a:cs typeface="Calibri" panose="020F0502020204030204" pitchFamily="34" charset="0"/>
              </a:rPr>
              <a:t> سرعت بخشیدن به محاسبات</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اگر می خواهیم یک کار خاص سریعتر اجرا شود، باید آن را به زیرمجموعه هایی تقسیم کنیم که هر کدام به طور موازی با سایرین اجرا می شوند. توجه داشته باشید که چنین تسریعی تنها در صورتی قابل دستیابی است که رایانه دارای چندین هسته پردازشی باشد</a:t>
            </a:r>
            <a:r>
              <a:rPr lang="en-US" sz="1800" dirty="0">
                <a:latin typeface="Calibri" panose="020F0502020204030204" pitchFamily="34" charset="0"/>
                <a:cs typeface="Calibri" panose="020F0502020204030204" pitchFamily="34"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i="0" dirty="0">
                <a:solidFill>
                  <a:srgbClr val="1F1F1F"/>
                </a:solidFill>
                <a:effectLst/>
                <a:latin typeface="Google Sans"/>
              </a:rPr>
              <a:t>سوال کدام یک از این روش‌ها کارامدتر است؟</a:t>
            </a:r>
          </a:p>
          <a:p>
            <a:pPr marL="171450" indent="-171450" algn="r" rtl="1">
              <a:buFont typeface="Arial" panose="020B0604020202020204" pitchFamily="34" charset="0"/>
              <a:buChar char="•"/>
            </a:pPr>
            <a:r>
              <a:rPr lang="fa-IR" b="1" i="0" dirty="0">
                <a:solidFill>
                  <a:srgbClr val="1F1F1F"/>
                </a:solidFill>
                <a:effectLst/>
                <a:latin typeface="Google Sans"/>
              </a:rPr>
              <a:t>مکانیزم «ارسال پیام» برای تبادل حجم کم‌تری از داده‌ها کارآمد است زیرا در این روش، اجتناب از تداخلات احتمالی بین فرآیندها ضرورت ندارد.</a:t>
            </a:r>
            <a:endParaRPr lang="en-US" b="0" i="0" dirty="0">
              <a:solidFill>
                <a:srgbClr val="1F1F1F"/>
              </a:solidFill>
              <a:effectLst/>
              <a:latin typeface="Google Sans"/>
            </a:endParaRPr>
          </a:p>
          <a:p>
            <a:pPr marL="171450" indent="-171450" algn="r" rtl="1">
              <a:buFont typeface="Arial" panose="020B0604020202020204" pitchFamily="34" charset="0"/>
              <a:buChar char="•"/>
            </a:pP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1" i="0" dirty="0">
                <a:solidFill>
                  <a:srgbClr val="1F1F1F"/>
                </a:solidFill>
                <a:effectLst/>
                <a:latin typeface="Google Sans"/>
              </a:rPr>
              <a:t>پیاده‌سازی مکانیزم «گذر پیام</a:t>
            </a:r>
            <a:r>
              <a:rPr lang="fa-IR" b="0" i="0" dirty="0">
                <a:solidFill>
                  <a:srgbClr val="1F1F1F"/>
                </a:solidFill>
                <a:effectLst/>
                <a:latin typeface="Google Sans"/>
              </a:rPr>
              <a:t>» در یک سیستم توزیع‌شده نسبت </a:t>
            </a:r>
            <a:r>
              <a:rPr lang="fa-IR" b="1" i="0" dirty="0">
                <a:solidFill>
                  <a:srgbClr val="1F1F1F"/>
                </a:solidFill>
                <a:effectLst/>
                <a:latin typeface="Google Sans"/>
              </a:rPr>
              <a:t>به استفاده از «حافظه اشتراکی» ساده‌تر </a:t>
            </a:r>
            <a:r>
              <a:rPr lang="fa-IR" b="0" i="0" dirty="0">
                <a:solidFill>
                  <a:srgbClr val="1F1F1F"/>
                </a:solidFill>
                <a:effectLst/>
                <a:latin typeface="Google Sans"/>
              </a:rPr>
              <a:t>است.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a:t>
            </a:r>
            <a:r>
              <a:rPr lang="fa-IR" b="1" i="0" dirty="0">
                <a:solidFill>
                  <a:srgbClr val="1F1F1F"/>
                </a:solidFill>
                <a:effectLst/>
                <a:latin typeface="Google Sans"/>
              </a:rPr>
              <a:t>حافظه اشتراکی</a:t>
            </a:r>
            <a:r>
              <a:rPr lang="fa-IR" b="0" i="0" dirty="0">
                <a:solidFill>
                  <a:srgbClr val="1F1F1F"/>
                </a:solidFill>
                <a:effectLst/>
                <a:latin typeface="Google Sans"/>
              </a:rPr>
              <a:t>» از لحاظ سرعت </a:t>
            </a:r>
            <a:r>
              <a:rPr lang="fa-IR" b="1" i="0" dirty="0">
                <a:solidFill>
                  <a:srgbClr val="1F1F1F"/>
                </a:solidFill>
                <a:effectLst/>
                <a:latin typeface="Google Sans"/>
              </a:rPr>
              <a:t>بالقوه می‌تواند از «گذر پیام» کارآمدتر </a:t>
            </a:r>
            <a:r>
              <a:rPr lang="fa-IR" b="0" i="0" dirty="0">
                <a:solidFill>
                  <a:srgbClr val="1F1F1F"/>
                </a:solidFill>
                <a:effectLst/>
                <a:latin typeface="Google Sans"/>
              </a:rPr>
              <a:t>باشد، چرا که سیستم‌های «</a:t>
            </a:r>
            <a:r>
              <a:rPr lang="fa-IR" b="1" i="0" dirty="0">
                <a:solidFill>
                  <a:srgbClr val="1F1F1F"/>
                </a:solidFill>
                <a:effectLst/>
                <a:latin typeface="Google Sans"/>
              </a:rPr>
              <a:t>گذر پیام</a:t>
            </a:r>
            <a:r>
              <a:rPr lang="fa-IR" b="0" i="0" dirty="0">
                <a:solidFill>
                  <a:srgbClr val="1F1F1F"/>
                </a:solidFill>
                <a:effectLst/>
                <a:latin typeface="Google Sans"/>
              </a:rPr>
              <a:t>» معمولا با استفاده از «</a:t>
            </a:r>
            <a:r>
              <a:rPr lang="fa-IR" b="1" i="0" dirty="0">
                <a:solidFill>
                  <a:srgbClr val="1F1F1F"/>
                </a:solidFill>
                <a:effectLst/>
                <a:latin typeface="Google Sans"/>
              </a:rPr>
              <a:t>فراخوان‌های سیستمی</a:t>
            </a:r>
            <a:r>
              <a:rPr lang="fa-IR" b="0" i="0" dirty="0">
                <a:solidFill>
                  <a:srgbClr val="1F1F1F"/>
                </a:solidFill>
                <a:effectLst/>
                <a:latin typeface="Google Sans"/>
              </a:rPr>
              <a:t>» پیاده‌سازی می‌شوند که </a:t>
            </a:r>
            <a:r>
              <a:rPr lang="fa-IR" b="1" i="0" dirty="0">
                <a:solidFill>
                  <a:srgbClr val="1F1F1F"/>
                </a:solidFill>
                <a:effectLst/>
                <a:latin typeface="Google Sans"/>
              </a:rPr>
              <a:t>مستلزم دخالت هسته سیستم‌عامل </a:t>
            </a:r>
            <a:r>
              <a:rPr lang="fa-IR" b="0" i="0" dirty="0">
                <a:solidFill>
                  <a:srgbClr val="1F1F1F"/>
                </a:solidFill>
                <a:effectLst/>
                <a:latin typeface="Google Sans"/>
              </a:rPr>
              <a:t>است و این امر </a:t>
            </a:r>
            <a:r>
              <a:rPr lang="fa-IR" b="1" i="0" dirty="0">
                <a:solidFill>
                  <a:srgbClr val="1F1F1F"/>
                </a:solidFill>
                <a:effectLst/>
                <a:latin typeface="Google Sans"/>
              </a:rPr>
              <a:t>موجب افزایش سربار زمانی می‌شود</a:t>
            </a:r>
            <a:r>
              <a:rPr lang="fa-IR" b="0" i="0" dirty="0">
                <a:solidFill>
                  <a:srgbClr val="1F1F1F"/>
                </a:solidFill>
                <a:effectLst/>
                <a:latin typeface="Google Sans"/>
              </a:rPr>
              <a:t>.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مقابل، در سیستم‌های «حافظه </a:t>
            </a:r>
            <a:r>
              <a:rPr lang="fa-IR" b="1" i="0" dirty="0">
                <a:solidFill>
                  <a:srgbClr val="1F1F1F"/>
                </a:solidFill>
                <a:effectLst/>
                <a:latin typeface="Google Sans"/>
              </a:rPr>
              <a:t>اشتراکی»، «فراخوان‌های سیستمی» تنها برای برقراری نواحی مشترک حافظه </a:t>
            </a:r>
            <a:r>
              <a:rPr lang="fa-IR" b="0" i="0" dirty="0">
                <a:solidFill>
                  <a:srgbClr val="1F1F1F"/>
                </a:solidFill>
                <a:effectLst/>
                <a:latin typeface="Google Sans"/>
              </a:rPr>
              <a:t>مورد نیاز هستند. پس از ایجاد این نواحی، تمامی دسترسی‌ها مانند دسترسی‌های معمول حافظه مدیریت می‌شوند و نیازی به دخالت مجدد هسته نیست.</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Font typeface="Arial" panose="020B0604020202020204" pitchFamily="34" charset="0"/>
              <a:buChar char="•"/>
            </a:pPr>
            <a:r>
              <a:rPr lang="fa-IR" b="1" i="0" dirty="0">
                <a:solidFill>
                  <a:srgbClr val="323232"/>
                </a:solidFill>
                <a:effectLst/>
                <a:latin typeface="__vazir_46c312"/>
              </a:rPr>
              <a:t>حافظه </a:t>
            </a:r>
            <a:r>
              <a:rPr lang="en-US" b="1" i="0" dirty="0">
                <a:solidFill>
                  <a:srgbClr val="323232"/>
                </a:solidFill>
                <a:effectLst/>
                <a:latin typeface="__vazir_46c312"/>
              </a:rPr>
              <a:t>stack</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بخش </a:t>
            </a:r>
            <a:r>
              <a:rPr lang="en-US" b="0" i="0" dirty="0">
                <a:solidFill>
                  <a:srgbClr val="323232"/>
                </a:solidFill>
                <a:effectLst/>
                <a:latin typeface="__vazir_46c312"/>
              </a:rPr>
              <a:t>user-space </a:t>
            </a:r>
            <a:r>
              <a:rPr lang="fa-IR" b="0" i="0" dirty="0">
                <a:solidFill>
                  <a:srgbClr val="323232"/>
                </a:solidFill>
                <a:effectLst/>
                <a:latin typeface="__vazir_46c312"/>
              </a:rPr>
              <a:t>حافظه قرار دارد و به صورت خودکار توسط </a:t>
            </a:r>
            <a:r>
              <a:rPr lang="en-US" b="0" i="0" dirty="0">
                <a:solidFill>
                  <a:srgbClr val="323232"/>
                </a:solidFill>
                <a:effectLst/>
                <a:latin typeface="__vazir_46c312"/>
              </a:rPr>
              <a:t>CPU </a:t>
            </a:r>
            <a:r>
              <a:rPr lang="fa-IR" b="0" i="0" dirty="0">
                <a:solidFill>
                  <a:srgbClr val="323232"/>
                </a:solidFill>
                <a:effectLst/>
                <a:latin typeface="__vazir_46c312"/>
              </a:rPr>
              <a:t>مدیریت می شود. متغیرهای غیر استاتیک، پارامتر های ارسالی به توابع و آدرس های مربوط به </a:t>
            </a:r>
            <a:r>
              <a:rPr lang="en-US" b="0" i="0" dirty="0">
                <a:solidFill>
                  <a:srgbClr val="323232"/>
                </a:solidFill>
                <a:effectLst/>
                <a:latin typeface="__vazir_46c312"/>
              </a:rPr>
              <a:t>return </a:t>
            </a:r>
            <a:r>
              <a:rPr lang="fa-IR" b="0" i="0" dirty="0">
                <a:solidFill>
                  <a:srgbClr val="323232"/>
                </a:solidFill>
                <a:effectLst/>
                <a:latin typeface="__vazir_46c312"/>
              </a:rPr>
              <a:t>توابع در این حافظه ذخیره می شوند. اندازه حافظه </a:t>
            </a:r>
            <a:r>
              <a:rPr lang="en-US" b="0" i="0" dirty="0">
                <a:solidFill>
                  <a:srgbClr val="323232"/>
                </a:solidFill>
                <a:effectLst/>
                <a:latin typeface="__vazir_46c312"/>
              </a:rPr>
              <a:t>stack </a:t>
            </a:r>
            <a:r>
              <a:rPr lang="fa-IR" b="0" i="0" dirty="0">
                <a:solidFill>
                  <a:srgbClr val="323232"/>
                </a:solidFill>
                <a:effectLst/>
                <a:latin typeface="__vazir_46c312"/>
              </a:rPr>
              <a:t>ثابت است به همین دلیل به آن </a:t>
            </a:r>
            <a:r>
              <a:rPr lang="en-US" b="0" i="0" dirty="0">
                <a:solidFill>
                  <a:srgbClr val="323232"/>
                </a:solidFill>
                <a:effectLst/>
                <a:latin typeface="__vazir_46c312"/>
              </a:rPr>
              <a:t>static memory </a:t>
            </a:r>
            <a:r>
              <a:rPr lang="fa-IR" b="0" i="0" dirty="0">
                <a:solidFill>
                  <a:srgbClr val="323232"/>
                </a:solidFill>
                <a:effectLst/>
                <a:latin typeface="__vazir_46c312"/>
              </a:rPr>
              <a:t>گفته می شود.</a:t>
            </a:r>
          </a:p>
          <a:p>
            <a:pPr algn="r" rtl="1"/>
            <a:r>
              <a:rPr lang="fa-IR" b="0" i="0" dirty="0">
                <a:solidFill>
                  <a:srgbClr val="323232"/>
                </a:solidFill>
                <a:effectLst/>
                <a:latin typeface="__vazir_46c312"/>
              </a:rPr>
              <a:t>در این حافظه اطلاعات پشت سر هم و به ترتیب قرار می گیرند به این صورت که آخرین داده ذخیره شده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می گیرد و به اصطلاح </a:t>
            </a:r>
            <a:r>
              <a:rPr lang="en-US" b="0" i="0" dirty="0">
                <a:solidFill>
                  <a:srgbClr val="323232"/>
                </a:solidFill>
                <a:effectLst/>
                <a:latin typeface="__vazir_46c312"/>
              </a:rPr>
              <a:t>push </a:t>
            </a:r>
            <a:r>
              <a:rPr lang="fa-IR" b="0" i="0" dirty="0">
                <a:solidFill>
                  <a:srgbClr val="323232"/>
                </a:solidFill>
                <a:effectLst/>
                <a:latin typeface="__vazir_46c312"/>
              </a:rPr>
              <a:t>می شود، حال اگر قصد برداشتن اطلاعات یا به اصطلاح </a:t>
            </a:r>
            <a:r>
              <a:rPr lang="en-US" b="0" i="0" dirty="0">
                <a:solidFill>
                  <a:srgbClr val="323232"/>
                </a:solidFill>
                <a:effectLst/>
                <a:latin typeface="__vazir_46c312"/>
              </a:rPr>
              <a:t>pop </a:t>
            </a:r>
            <a:r>
              <a:rPr lang="fa-IR" b="0" i="0" dirty="0">
                <a:solidFill>
                  <a:srgbClr val="323232"/>
                </a:solidFill>
                <a:effectLst/>
                <a:latin typeface="__vazir_46c312"/>
              </a:rPr>
              <a:t>کردن اطلاعات را داشته باشیم آخرین اطلاعات وارد شده در </a:t>
            </a:r>
            <a:r>
              <a:rPr lang="en-US" b="0" i="0" dirty="0">
                <a:solidFill>
                  <a:srgbClr val="323232"/>
                </a:solidFill>
                <a:effectLst/>
                <a:latin typeface="__vazir_46c312"/>
              </a:rPr>
              <a:t>stack </a:t>
            </a:r>
            <a:r>
              <a:rPr lang="fa-IR" b="0" i="0" dirty="0">
                <a:solidFill>
                  <a:srgbClr val="323232"/>
                </a:solidFill>
                <a:effectLst/>
                <a:latin typeface="__vazir_46c312"/>
              </a:rPr>
              <a:t>را در اختیار داریم. به این الگوریتم </a:t>
            </a:r>
            <a:r>
              <a:rPr lang="en-US" b="0" i="0" dirty="0">
                <a:solidFill>
                  <a:srgbClr val="323232"/>
                </a:solidFill>
                <a:effectLst/>
                <a:latin typeface="__vazir_46c312"/>
              </a:rPr>
              <a:t>LIFO(Last In First Out) </a:t>
            </a:r>
            <a:r>
              <a:rPr lang="fa-IR" b="0" i="0" dirty="0">
                <a:solidFill>
                  <a:srgbClr val="323232"/>
                </a:solidFill>
                <a:effectLst/>
                <a:latin typeface="__vazir_46c312"/>
              </a:rPr>
              <a:t>می گویند.</a:t>
            </a:r>
            <a:endParaRPr lang="en-US" b="0" i="0" dirty="0">
              <a:solidFill>
                <a:srgbClr val="323232"/>
              </a:solidFill>
              <a:effectLst/>
              <a:latin typeface="__vazir_46c312"/>
            </a:endParaRPr>
          </a:p>
          <a:p>
            <a:pPr algn="r" rtl="1"/>
            <a:r>
              <a:rPr lang="fa-IR" b="0" i="0" dirty="0">
                <a:solidFill>
                  <a:srgbClr val="323232"/>
                </a:solidFill>
                <a:effectLst/>
                <a:latin typeface="__vazir_46c312"/>
              </a:rPr>
              <a:t>ز آنجا که در حافظه </a:t>
            </a:r>
            <a:r>
              <a:rPr lang="en-US" b="0" i="0" dirty="0">
                <a:solidFill>
                  <a:srgbClr val="323232"/>
                </a:solidFill>
                <a:effectLst/>
                <a:latin typeface="__vazir_46c312"/>
              </a:rPr>
              <a:t>stack </a:t>
            </a:r>
            <a:r>
              <a:rPr lang="fa-IR" b="0" i="0" dirty="0">
                <a:solidFill>
                  <a:srgbClr val="323232"/>
                </a:solidFill>
                <a:effectLst/>
                <a:latin typeface="__vazir_46c312"/>
              </a:rPr>
              <a:t>نیازی به پیدا کردن فضای خالی در حافظه نیست و محل قرارگیری اطلاعات مشخص است (بالای حافظه) بنابراین این حافظه سریع تر از حافظه </a:t>
            </a:r>
            <a:r>
              <a:rPr lang="en-US" b="0" i="0" dirty="0">
                <a:solidFill>
                  <a:srgbClr val="323232"/>
                </a:solidFill>
                <a:effectLst/>
                <a:latin typeface="__vazir_46c312"/>
              </a:rPr>
              <a:t>heap </a:t>
            </a:r>
            <a:r>
              <a:rPr lang="fa-IR" b="0" i="0" dirty="0">
                <a:solidFill>
                  <a:srgbClr val="323232"/>
                </a:solidFill>
                <a:effectLst/>
                <a:latin typeface="__vazir_46c312"/>
              </a:rPr>
              <a:t>است.</a:t>
            </a:r>
            <a:endParaRPr lang="en-US" b="0" i="0" dirty="0">
              <a:solidFill>
                <a:srgbClr val="323232"/>
              </a:solidFill>
              <a:effectLst/>
              <a:latin typeface="__vazir_46c312"/>
            </a:endParaRPr>
          </a:p>
          <a:p>
            <a:pPr algn="r" rtl="1"/>
            <a:r>
              <a:rPr lang="fa-IR" b="0" i="0" dirty="0">
                <a:solidFill>
                  <a:srgbClr val="323232"/>
                </a:solidFill>
                <a:effectLst/>
                <a:latin typeface="__vazir_46c312"/>
              </a:rPr>
              <a:t>پارامتر ها و اطلاعات مربوط به توابع برای اجرا و کنترل آن ها در این حافظه ذخیره می شوند. تابعی که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دارد تابعی است که در حال اجراست و بعد از اتمام کار تابع یا بروز خطا در اجرای تابع، حافظه اختصاص داده شده به تابع از </a:t>
            </a:r>
            <a:r>
              <a:rPr lang="en-US" b="0" i="0" dirty="0">
                <a:solidFill>
                  <a:srgbClr val="323232"/>
                </a:solidFill>
                <a:effectLst/>
                <a:latin typeface="__vazir_46c312"/>
              </a:rPr>
              <a:t>stack </a:t>
            </a:r>
            <a:r>
              <a:rPr lang="fa-IR" b="0" i="0" dirty="0">
                <a:solidFill>
                  <a:srgbClr val="323232"/>
                </a:solidFill>
                <a:effectLst/>
                <a:latin typeface="__vazir_46c312"/>
              </a:rPr>
              <a:t>حذف می شود و حافظه اشغال شده آزاد می شود. زمانی که یک </a:t>
            </a:r>
            <a:r>
              <a:rPr lang="en-US" b="0" i="0" dirty="0">
                <a:solidFill>
                  <a:srgbClr val="323232"/>
                </a:solidFill>
                <a:effectLst/>
                <a:latin typeface="__vazir_46c312"/>
              </a:rPr>
              <a:t>thread </a:t>
            </a:r>
            <a:r>
              <a:rPr lang="fa-IR" b="0" i="0" dirty="0">
                <a:solidFill>
                  <a:srgbClr val="323232"/>
                </a:solidFill>
                <a:effectLst/>
                <a:latin typeface="__vazir_46c312"/>
              </a:rPr>
              <a:t>تعریف می شود در </a:t>
            </a:r>
            <a:r>
              <a:rPr lang="en-US" b="0" i="0" dirty="0">
                <a:solidFill>
                  <a:srgbClr val="323232"/>
                </a:solidFill>
                <a:effectLst/>
                <a:latin typeface="__vazir_46c312"/>
              </a:rPr>
              <a:t>stack </a:t>
            </a:r>
            <a:r>
              <a:rPr lang="fa-IR" b="0" i="0" dirty="0">
                <a:solidFill>
                  <a:srgbClr val="323232"/>
                </a:solidFill>
                <a:effectLst/>
                <a:latin typeface="__vazir_46c312"/>
              </a:rPr>
              <a:t>قرار می گیرد.</a:t>
            </a:r>
          </a:p>
          <a:p>
            <a:pPr algn="r" rtl="1"/>
            <a:r>
              <a:rPr lang="fa-IR" b="0" i="0" dirty="0">
                <a:solidFill>
                  <a:srgbClr val="323232"/>
                </a:solidFill>
                <a:effectLst/>
                <a:latin typeface="__vazir_46c312"/>
              </a:rPr>
              <a:t>خطایی که ممکن است در اثر استفاده نادرست از حافظه </a:t>
            </a:r>
            <a:r>
              <a:rPr lang="en-US" b="0" i="0" dirty="0">
                <a:solidFill>
                  <a:srgbClr val="323232"/>
                </a:solidFill>
                <a:effectLst/>
                <a:latin typeface="__vazir_46c312"/>
              </a:rPr>
              <a:t>stack </a:t>
            </a:r>
            <a:r>
              <a:rPr lang="fa-IR" b="0" i="0" dirty="0">
                <a:solidFill>
                  <a:srgbClr val="323232"/>
                </a:solidFill>
                <a:effectLst/>
                <a:latin typeface="__vazir_46c312"/>
              </a:rPr>
              <a:t>رخ دهد </a:t>
            </a:r>
            <a:r>
              <a:rPr lang="en-US" b="0" i="0" dirty="0">
                <a:solidFill>
                  <a:srgbClr val="323232"/>
                </a:solidFill>
                <a:effectLst/>
                <a:latin typeface="__vazir_46c312"/>
              </a:rPr>
              <a:t>stack overflow </a:t>
            </a:r>
            <a:r>
              <a:rPr lang="fa-IR" b="0" i="0" dirty="0">
                <a:solidFill>
                  <a:srgbClr val="323232"/>
                </a:solidFill>
                <a:effectLst/>
                <a:latin typeface="__vazir_46c312"/>
              </a:rPr>
              <a:t>است. از جمله دلایل </a:t>
            </a:r>
            <a:r>
              <a:rPr lang="en-US" b="0" i="0" dirty="0">
                <a:solidFill>
                  <a:srgbClr val="323232"/>
                </a:solidFill>
                <a:effectLst/>
                <a:latin typeface="__vazir_46c312"/>
              </a:rPr>
              <a:t>stack overflow </a:t>
            </a:r>
            <a:r>
              <a:rPr lang="fa-IR" b="0" i="0" dirty="0">
                <a:solidFill>
                  <a:srgbClr val="323232"/>
                </a:solidFill>
                <a:effectLst/>
                <a:latin typeface="__vazir_46c312"/>
              </a:rPr>
              <a:t>یا سر ریز می توان به استفاده از متغیرهای محلی حجیم که منجر به کاهش فضای آزاد در </a:t>
            </a:r>
            <a:r>
              <a:rPr lang="en-US" b="0" i="0" dirty="0">
                <a:solidFill>
                  <a:srgbClr val="323232"/>
                </a:solidFill>
                <a:effectLst/>
                <a:latin typeface="__vazir_46c312"/>
              </a:rPr>
              <a:t>stack </a:t>
            </a:r>
            <a:r>
              <a:rPr lang="fa-IR" b="0" i="0" dirty="0">
                <a:solidFill>
                  <a:srgbClr val="323232"/>
                </a:solidFill>
                <a:effectLst/>
                <a:latin typeface="__vazir_46c312"/>
              </a:rPr>
              <a:t>و تخریب یا </a:t>
            </a:r>
            <a:r>
              <a:rPr lang="en-US" b="0" i="0" dirty="0">
                <a:solidFill>
                  <a:srgbClr val="323232"/>
                </a:solidFill>
                <a:effectLst/>
                <a:latin typeface="__vazir_46c312"/>
              </a:rPr>
              <a:t>corrupt </a:t>
            </a:r>
            <a:r>
              <a:rPr lang="fa-IR" b="0" i="0" dirty="0">
                <a:solidFill>
                  <a:srgbClr val="323232"/>
                </a:solidFill>
                <a:effectLst/>
                <a:latin typeface="__vazir_46c312"/>
              </a:rPr>
              <a:t>شدن بخشی از </a:t>
            </a:r>
            <a:r>
              <a:rPr lang="en-US" b="0" i="0" dirty="0">
                <a:solidFill>
                  <a:srgbClr val="323232"/>
                </a:solidFill>
                <a:effectLst/>
                <a:latin typeface="__vazir_46c312"/>
              </a:rPr>
              <a:t>memory </a:t>
            </a:r>
            <a:r>
              <a:rPr lang="fa-IR" b="0" i="0" dirty="0">
                <a:solidFill>
                  <a:srgbClr val="323232"/>
                </a:solidFill>
                <a:effectLst/>
                <a:latin typeface="__vazir_46c312"/>
              </a:rPr>
              <a:t>اشاره کرد.</a:t>
            </a:r>
          </a:p>
          <a:p>
            <a:pPr marL="0" marR="0" lvl="0" indent="0" algn="r" defTabSz="914400" rtl="1" eaLnBrk="0" fontAlgn="base" latinLnBrk="0" hangingPunct="0">
              <a:lnSpc>
                <a:spcPct val="100000"/>
              </a:lnSpc>
              <a:spcBef>
                <a:spcPct val="30000"/>
              </a:spcBef>
              <a:spcAft>
                <a:spcPct val="0"/>
              </a:spcAft>
              <a:buClrTx/>
              <a:buSzTx/>
              <a:buFontTx/>
              <a:buNone/>
              <a:tabLst/>
              <a:defRPr/>
            </a:pPr>
            <a:r>
              <a:rPr lang="fa-IR" b="1" i="0" dirty="0">
                <a:solidFill>
                  <a:srgbClr val="323232"/>
                </a:solidFill>
                <a:effectLst/>
                <a:latin typeface="__vazir_46c312"/>
              </a:rPr>
              <a:t>حافظه </a:t>
            </a:r>
            <a:r>
              <a:rPr lang="en-US" b="1" i="0" dirty="0">
                <a:solidFill>
                  <a:srgbClr val="323232"/>
                </a:solidFill>
                <a:effectLst/>
                <a:latin typeface="__vazir_46c312"/>
              </a:rPr>
              <a:t>Heap</a:t>
            </a:r>
            <a:endParaRPr lang="en-US" altLang="en-US" dirty="0">
              <a:latin typeface="Times New Roman" panose="02020603050405020304" pitchFamily="18" charset="0"/>
            </a:endParaRPr>
          </a:p>
          <a:p>
            <a:pPr algn="r" rtl="1"/>
            <a:r>
              <a:rPr lang="fa-IR" b="0" i="0" dirty="0">
                <a:solidFill>
                  <a:srgbClr val="323232"/>
                </a:solidFill>
                <a:effectLst/>
                <a:latin typeface="__vazir_46c312"/>
              </a:rPr>
              <a:t>حافظه </a:t>
            </a:r>
            <a:r>
              <a:rPr lang="en-US" b="0" i="0" dirty="0">
                <a:solidFill>
                  <a:srgbClr val="323232"/>
                </a:solidFill>
                <a:effectLst/>
                <a:latin typeface="__vazir_46c312"/>
              </a:rPr>
              <a:t>Heap </a:t>
            </a:r>
            <a:r>
              <a:rPr lang="fa-IR" b="0" i="0" dirty="0">
                <a:solidFill>
                  <a:srgbClr val="323232"/>
                </a:solidFill>
                <a:effectLst/>
                <a:latin typeface="__vazir_46c312"/>
              </a:rPr>
              <a:t>در قست </a:t>
            </a:r>
            <a:r>
              <a:rPr lang="en-US" b="0" i="0" dirty="0">
                <a:solidFill>
                  <a:srgbClr val="323232"/>
                </a:solidFill>
                <a:effectLst/>
                <a:latin typeface="__vazir_46c312"/>
              </a:rPr>
              <a:t>user-space </a:t>
            </a:r>
            <a:r>
              <a:rPr lang="fa-IR" b="0" i="0" dirty="0">
                <a:solidFill>
                  <a:srgbClr val="323232"/>
                </a:solidFill>
                <a:effectLst/>
                <a:latin typeface="__vazir_46c312"/>
              </a:rPr>
              <a:t>حافظه مجازی قرار دارد و به صورت دستی توسط برنامه نویس مدیریت می شود. </a:t>
            </a:r>
            <a:r>
              <a:rPr lang="en-US" b="0" i="0" dirty="0">
                <a:solidFill>
                  <a:srgbClr val="323232"/>
                </a:solidFill>
                <a:effectLst/>
                <a:latin typeface="__vazir_46c312"/>
              </a:rPr>
              <a:t>Heap </a:t>
            </a:r>
            <a:r>
              <a:rPr lang="fa-IR" b="0" i="0" dirty="0">
                <a:solidFill>
                  <a:srgbClr val="323232"/>
                </a:solidFill>
                <a:effectLst/>
                <a:latin typeface="__vazir_46c312"/>
              </a:rPr>
              <a:t>مربوط به زمان اجرا (</a:t>
            </a:r>
            <a:r>
              <a:rPr lang="en-US" b="0" i="0" dirty="0">
                <a:solidFill>
                  <a:srgbClr val="323232"/>
                </a:solidFill>
                <a:effectLst/>
                <a:latin typeface="__vazir_46c312"/>
              </a:rPr>
              <a:t>runtime) </a:t>
            </a:r>
            <a:r>
              <a:rPr lang="fa-IR" b="0" i="0" dirty="0">
                <a:solidFill>
                  <a:srgbClr val="323232"/>
                </a:solidFill>
                <a:effectLst/>
                <a:latin typeface="__vazir_46c312"/>
              </a:rPr>
              <a:t>است و فضای اشغال شده در </a:t>
            </a:r>
            <a:r>
              <a:rPr lang="en-US" b="0" i="0" dirty="0">
                <a:solidFill>
                  <a:srgbClr val="323232"/>
                </a:solidFill>
                <a:effectLst/>
                <a:latin typeface="__vazir_46c312"/>
              </a:rPr>
              <a:t>heap </a:t>
            </a:r>
            <a:r>
              <a:rPr lang="fa-IR" b="0" i="0" dirty="0">
                <a:solidFill>
                  <a:srgbClr val="323232"/>
                </a:solidFill>
                <a:effectLst/>
                <a:latin typeface="__vazir_46c312"/>
              </a:rPr>
              <a:t>با اتمام کار تابع آزاد نمی شوند و تا زمانی که </a:t>
            </a:r>
            <a:r>
              <a:rPr lang="en-US" b="0" i="0" dirty="0">
                <a:solidFill>
                  <a:srgbClr val="323232"/>
                </a:solidFill>
                <a:effectLst/>
                <a:latin typeface="__vazir_46c312"/>
              </a:rPr>
              <a:t>Garbage Collector </a:t>
            </a:r>
            <a:r>
              <a:rPr lang="fa-IR" b="0" i="0" dirty="0">
                <a:solidFill>
                  <a:srgbClr val="323232"/>
                </a:solidFill>
                <a:effectLst/>
                <a:latin typeface="__vazir_46c312"/>
              </a:rPr>
              <a:t>این فضا را آزاد کند یا توسط برنامه نویس داده ها از حافظه </a:t>
            </a:r>
            <a:r>
              <a:rPr lang="en-US" b="0" i="0" dirty="0">
                <a:solidFill>
                  <a:srgbClr val="323232"/>
                </a:solidFill>
                <a:effectLst/>
                <a:latin typeface="__vazir_46c312"/>
              </a:rPr>
              <a:t>heap </a:t>
            </a:r>
            <a:r>
              <a:rPr lang="fa-IR" b="0" i="0" dirty="0">
                <a:solidFill>
                  <a:srgbClr val="323232"/>
                </a:solidFill>
                <a:effectLst/>
                <a:latin typeface="__vazir_46c312"/>
              </a:rPr>
              <a:t>پاک نشوند در این فضا باقی می ماند. اندازه حافظه </a:t>
            </a:r>
            <a:r>
              <a:rPr lang="en-US" b="0" i="0" dirty="0">
                <a:solidFill>
                  <a:srgbClr val="323232"/>
                </a:solidFill>
                <a:effectLst/>
                <a:latin typeface="__vazir_46c312"/>
              </a:rPr>
              <a:t>heap </a:t>
            </a:r>
            <a:r>
              <a:rPr lang="fa-IR" b="0" i="0" dirty="0">
                <a:solidFill>
                  <a:srgbClr val="323232"/>
                </a:solidFill>
                <a:effectLst/>
                <a:latin typeface="__vazir_46c312"/>
              </a:rPr>
              <a:t>متغیر است به همین دلیل به آن </a:t>
            </a:r>
            <a:r>
              <a:rPr lang="en-US" b="0" i="0" dirty="0">
                <a:solidFill>
                  <a:srgbClr val="323232"/>
                </a:solidFill>
                <a:effectLst/>
                <a:latin typeface="__vazir_46c312"/>
              </a:rPr>
              <a:t>dynamic memory </a:t>
            </a:r>
            <a:r>
              <a:rPr lang="fa-IR" b="0" i="0" dirty="0">
                <a:solidFill>
                  <a:srgbClr val="323232"/>
                </a:solidFill>
                <a:effectLst/>
                <a:latin typeface="__vazir_46c312"/>
              </a:rPr>
              <a:t>گفته می شود.</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این نوع از حافظه برای ذخیره مقادیر ابتدا محاسبه ای توسط سیستم عامل صورت می گیرد تا اولین فضای حافظه ای که اندازه آن متناسب با اندازه ای که مورد نیاز ماست را پیدا کند، در صورت وجود این میزان از حافظه درخواستی آن را به صورت رزرو شده درمی آورد تا بقیه برنامه ها به این فضا دسترسی نداشته باشند، سپس آدرس ابتدای این فضای محاسبه شده به صورت یک اشاره گر (</a:t>
            </a:r>
            <a:r>
              <a:rPr lang="en-US" b="0" i="0" dirty="0">
                <a:solidFill>
                  <a:srgbClr val="323232"/>
                </a:solidFill>
                <a:effectLst/>
                <a:latin typeface="__vazir_46c312"/>
              </a:rPr>
              <a:t>pointer) </a:t>
            </a:r>
            <a:r>
              <a:rPr lang="fa-IR" b="0" i="0" dirty="0">
                <a:solidFill>
                  <a:srgbClr val="323232"/>
                </a:solidFill>
                <a:effectLst/>
                <a:latin typeface="__vazir_46c312"/>
              </a:rPr>
              <a:t>در اختیارمان قرار می دهد (یا به اصلاح </a:t>
            </a:r>
            <a:r>
              <a:rPr lang="en-US" b="0" i="0" dirty="0">
                <a:solidFill>
                  <a:srgbClr val="323232"/>
                </a:solidFill>
                <a:effectLst/>
                <a:latin typeface="__vazir_46c312"/>
              </a:rPr>
              <a:t>allocating).</a:t>
            </a:r>
          </a:p>
          <a:p>
            <a:pPr algn="r" rtl="1"/>
            <a:r>
              <a:rPr lang="fa-IR" b="0" i="0" dirty="0">
                <a:solidFill>
                  <a:srgbClr val="323232"/>
                </a:solidFill>
                <a:effectLst/>
                <a:latin typeface="__vazir_46c312"/>
              </a:rPr>
              <a:t>متغیر ها به صورت پیش فرض در این حافظه قرار نمی گیرند و اگر قصد ذخیره متغیر ها در این حافظه را داشته باشیم باید به صورت دستی این اقدام انجام شود. متغیر هایی که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 به طور خودکار حذف نمی شوند و باید توسط برنامه نویس و به صورت دستی حذف شوند. به طور کلی مدیریت حافظه </a:t>
            </a:r>
            <a:r>
              <a:rPr lang="en-US" b="0" i="0" dirty="0">
                <a:solidFill>
                  <a:srgbClr val="323232"/>
                </a:solidFill>
                <a:effectLst/>
                <a:latin typeface="__vazir_46c312"/>
              </a:rPr>
              <a:t>heap </a:t>
            </a:r>
            <a:r>
              <a:rPr lang="fa-IR" b="0" i="0" dirty="0">
                <a:solidFill>
                  <a:srgbClr val="323232"/>
                </a:solidFill>
                <a:effectLst/>
                <a:latin typeface="__vazir_46c312"/>
              </a:rPr>
              <a:t>به صورت دستی توسط برنامه نویس انجام می شود. آرایه های داینامیک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1760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web server produces (that is, provides) web content such as HTML files and images, which are consumed (that is, read) by the client web browser requesting the resource.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اشتراکی به صورت یک آرایه دایره‌ای با دو اشارهگر منطقی پیاده‌سازی شده است: </a:t>
            </a:r>
            <a:r>
              <a:rPr lang="en-US" sz="1800" dirty="0">
                <a:latin typeface="Calibri" panose="020F0502020204030204" pitchFamily="34" charset="0"/>
                <a:cs typeface="Calibri" panose="020F0502020204030204" pitchFamily="34" charset="0"/>
              </a:rPr>
              <a:t>in </a:t>
            </a:r>
            <a:r>
              <a:rPr lang="fa-IR" sz="1800" dirty="0">
                <a:latin typeface="Calibri" panose="020F0502020204030204" pitchFamily="34" charset="0"/>
                <a:cs typeface="Calibri" panose="020F0502020204030204" pitchFamily="34" charset="0"/>
              </a:rPr>
              <a:t>و</a:t>
            </a:r>
            <a:r>
              <a:rPr lang="en-US" sz="1800" dirty="0">
                <a:latin typeface="Calibri" panose="020F0502020204030204" pitchFamily="34" charset="0"/>
                <a:cs typeface="Calibri" panose="020F0502020204030204" pitchFamily="34" charset="0"/>
              </a:rPr>
              <a:t> out.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متغیر</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به اولین موقعیت خالی در بافر اشاره می‌کند، در حالی که</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به اولین موقعیت پر اشاره دارد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در شرایطی خالی است که</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زمانی پر محسوب می‌شود که</a:t>
            </a:r>
            <a:r>
              <a:rPr lang="en-US" sz="1800" dirty="0">
                <a:latin typeface="Calibri" panose="020F0502020204030204" pitchFamily="34" charset="0"/>
                <a:cs typeface="Calibri" panose="020F0502020204030204" pitchFamily="34" charset="0"/>
              </a:rPr>
              <a:t> ((in + </a:t>
            </a:r>
            <a:r>
              <a:rPr lang="fa-IR" sz="18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اندازه_بافر</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marR="0" lvl="0" indent="-2857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800" b="0" i="0" dirty="0">
                <a:solidFill>
                  <a:srgbClr val="1F1F1F"/>
                </a:solidFill>
                <a:effectLst/>
                <a:latin typeface="Google Sans"/>
              </a:rPr>
              <a:t>((in + 1) % BUFFER SIZE) == out</a:t>
            </a:r>
          </a:p>
          <a:p>
            <a:pPr marL="285750" indent="-285750" algn="r" rtl="1">
              <a:buFont typeface="Arial" panose="020B0604020202020204" pitchFamily="34" charset="0"/>
              <a:buChar char="•"/>
            </a:pPr>
            <a:endParaRPr lang="en" sz="1800" dirty="0">
              <a:latin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sz="1200" b="1" i="0" dirty="0">
                <a:solidFill>
                  <a:srgbClr val="1F1F1F"/>
                </a:solidFill>
                <a:effectLst/>
                <a:latin typeface="Google Sans"/>
                <a:cs typeface="B Nazanin" panose="00000400000000000000" pitchFamily="2" charset="-78"/>
              </a:rPr>
              <a:t>روش قبل حداکثر </a:t>
            </a:r>
            <a:r>
              <a:rPr lang="en-US" sz="1200" b="1" i="0" dirty="0">
                <a:solidFill>
                  <a:srgbClr val="1F1F1F"/>
                </a:solidFill>
                <a:effectLst/>
                <a:latin typeface="Google Sans"/>
                <a:cs typeface="B Nazanin" panose="00000400000000000000" pitchFamily="2" charset="-78"/>
              </a:rPr>
              <a:t>BUFFER_SIZE - 1 </a:t>
            </a:r>
            <a:r>
              <a:rPr lang="fa-IR" sz="12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1200" dirty="0">
              <a:cs typeface="B Nazanin" panose="00000400000000000000" pitchFamily="2" charset="-78"/>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سوال از دانشجویان برای ارائه راه حل؟</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q"/>
            </a:pPr>
            <a:endParaRPr lang="en-US" sz="1800" kern="1200" dirty="0">
              <a:solidFill>
                <a:srgbClr val="000000"/>
              </a:solidFill>
              <a:latin typeface="Times New Roman" panose="02020603050405020304" pitchFamily="18" charset="0"/>
            </a:endParaRP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گذر پیام </a:t>
            </a:r>
            <a:r>
              <a:rPr lang="en-US" sz="1800" kern="1200" dirty="0">
                <a:solidFill>
                  <a:srgbClr val="000000"/>
                </a:solidFill>
                <a:latin typeface="Times New Roman" panose="02020603050405020304" pitchFamily="18" charset="0"/>
                <a:cs typeface="Times New Roman" panose="02020603050405020304" pitchFamily="18" charset="0"/>
              </a:rPr>
              <a:t>:</a:t>
            </a:r>
            <a:r>
              <a:rPr lang="fa-IR" sz="1800" kern="1200" dirty="0">
                <a:solidFill>
                  <a:srgbClr val="000000"/>
                </a:solidFill>
                <a:latin typeface="Times New Roman" panose="02020603050405020304" pitchFamily="18" charset="0"/>
                <a:cs typeface="Times New Roman" panose="02020603050405020304" pitchFamily="18" charset="0"/>
              </a:rPr>
              <a:t>روشی برای برقراری ارتباط بین فرایندها و همگام‌سازی عملکرد آن‌ها بدون نیاز به اشتراک یک فضای آدرس‌دهی مشترک است. این روش به ویژه در محیط‌های توزیع‌شده کاربرد دارد، </a:t>
            </a: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جایی که فرایندهای در حال ارتباط ممکن است روی رایانه‌های مختلفی در یک شبکه قرار داشته باشند. به عنوان مثال، یک برنامه چت اینترنتی می‌تواند به گونه‌ای طراحی شود که شرکت‌کنندگان در چت از طریق تبادل پیام با یکدیگر ارتباط برقرار کنند.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can shrink and grow dynamically during program execution. </a:t>
            </a:r>
          </a:p>
          <a:p>
            <a:r>
              <a:rPr lang="en-US" b="1" dirty="0"/>
              <a:t>Each time a function is called, an activation record </a:t>
            </a:r>
            <a:r>
              <a:rPr lang="en-US" dirty="0"/>
              <a:t>containing </a:t>
            </a:r>
            <a:r>
              <a:rPr lang="en-US" b="1" dirty="0"/>
              <a:t>function parameters</a:t>
            </a:r>
            <a:r>
              <a:rPr lang="en-US" dirty="0"/>
              <a:t>, local </a:t>
            </a:r>
            <a:r>
              <a:rPr lang="en-US" b="1" dirty="0"/>
              <a:t>variables</a:t>
            </a:r>
            <a:r>
              <a:rPr lang="en-US" dirty="0"/>
              <a:t>, and the </a:t>
            </a:r>
            <a:r>
              <a:rPr lang="en-US" b="1" dirty="0"/>
              <a:t>return address </a:t>
            </a:r>
            <a:r>
              <a:rPr lang="en-US" dirty="0"/>
              <a:t>is pushed onto the </a:t>
            </a:r>
            <a:r>
              <a:rPr lang="en-US" b="1" dirty="0"/>
              <a:t>stack</a:t>
            </a:r>
            <a:r>
              <a:rPr lang="en-US" dirty="0"/>
              <a:t>; when </a:t>
            </a:r>
            <a:r>
              <a:rPr lang="en-US" b="1" dirty="0"/>
              <a:t>control is returned from the function</a:t>
            </a:r>
            <a:r>
              <a:rPr lang="en-US" dirty="0"/>
              <a:t>, the activation record is </a:t>
            </a:r>
            <a:r>
              <a:rPr lang="en-US" b="1" dirty="0"/>
              <a:t>popped from the stack</a:t>
            </a:r>
            <a:r>
              <a:rPr lang="en-US" dirty="0"/>
              <a:t>.</a:t>
            </a:r>
          </a:p>
        </p:txBody>
      </p:sp>
    </p:spTree>
    <p:extLst>
      <p:ext uri="{BB962C8B-B14F-4D97-AF65-F5344CB8AC3E}">
        <p14:creationId xmlns:p14="http://schemas.microsoft.com/office/powerpoint/2010/main" val="360176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Direct or indirect communication • Synchronous or asynchronous communication • Automatic or explicit </a:t>
            </a:r>
            <a:r>
              <a:rPr lang="en-US" dirty="0" err="1"/>
              <a:t>bufferi</a:t>
            </a:r>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E3E3E3"/>
                </a:solidFill>
                <a:effectLst/>
                <a:latin typeface="Google Sans"/>
              </a:rPr>
              <a:t>Ports vs. Mailboxes:</a:t>
            </a:r>
            <a:r>
              <a:rPr lang="en-US" b="0" i="0" dirty="0">
                <a:solidFill>
                  <a:srgbClr val="E3E3E3"/>
                </a:solidFill>
                <a:effectLst/>
                <a:latin typeface="Google Sans"/>
              </a:rPr>
              <a:t> Sometimes, ports are a restricted type of mailbox that allows only one receiver but can have multiple senders. This is useful for client-server style communication where one process acts as the server (receiver) and others act as clients (senders). Mailboxes, on the other hand, can have multiple receivers along with multiple senders, offering more flexibility in communication patterns.</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suppose that processes P1, P2, and P3 all share mailbox A. Process P1 sends a message to A, while both P2 and P3 execute a receive() from A. Which process will receive the message sent by P1? The answer depends on which of the following methods we choose</a:t>
            </a:r>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rendezvous</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rɑndɪvu</a:t>
            </a:r>
            <a:r>
              <a:rPr lang="en-US" sz="1800" dirty="0">
                <a:solidFill>
                  <a:srgbClr val="808080"/>
                </a:solidFill>
                <a:effectLst/>
                <a:latin typeface="Lingoes Unicode" panose="020B0604020202020204" pitchFamily="34" charset="-128"/>
                <a:ea typeface="Lingoes Unicode" panose="020B0604020202020204" pitchFamily="34" charset="-128"/>
              </a:rPr>
              <a:t>ː] </a:t>
            </a:r>
            <a:r>
              <a:rPr lang="fa-IR" sz="1800" dirty="0">
                <a:solidFill>
                  <a:srgbClr val="808080"/>
                </a:solidFill>
                <a:effectLst/>
                <a:latin typeface="Lingoes Unicode" panose="020B0604020202020204" pitchFamily="34" charset="-128"/>
                <a:ea typeface="Lingoes Unicode" panose="020B0604020202020204" pitchFamily="34" charset="-128"/>
              </a:rPr>
              <a:t>راندیوو</a:t>
            </a:r>
            <a:endParaRPr lang="en-US" sz="1800" dirty="0">
              <a:solidFill>
                <a:srgbClr val="808080"/>
              </a:solidFill>
              <a:effectLst/>
              <a:latin typeface="Tahoma" panose="020B060403050404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2800" b="0" i="0" dirty="0">
                <a:solidFill>
                  <a:srgbClr val="1F1F1F"/>
                </a:solidFill>
                <a:effectLst/>
                <a:latin typeface="Google Sans"/>
              </a:rPr>
              <a:t>هنگامی که یک سرویس گیرنده به خدمات یک زیرسیستم نیاز دارد، یک هندل به شیء پورت اتصال سرور باز می کند و یک درخواست اتصال به آن پورت ارسال می کند.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سپس سرور یک کانال ایجاد می کند و یک هندل به سرویس گیرنده برمی گرداند.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این کانال از یک جفت پورت ارتباطی خصوصی تشکیل شده است: یکی برای پیام های سرویس گیرنده-سرور، دیگری برای پیام های سرور-سرویس گیرنده. علاوه بر این، کانال‌های ارتباطی از یک مکانیزم بازگشت تماس پشتیبانی می‌کنند 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166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grow toward one another, the operating system must ensure they do not overlap one another.</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a:p>
            <a:pPr marL="342900" indent="-342900" algn="r" rtl="1">
              <a:buAutoNum type="arabicPeriod"/>
            </a:pPr>
            <a:r>
              <a:rPr lang="fa-IR" sz="1800" dirty="0">
                <a:solidFill>
                  <a:srgbClr val="000000"/>
                </a:solidFill>
                <a:latin typeface="Helvetica" panose="020B0604020202020204" pitchFamily="34" charset="0"/>
                <a:cs typeface="Helvetica" panose="020B0604020202020204" pitchFamily="34" charset="0"/>
              </a:rPr>
              <a:t>برای پیام‌های کوچک (تا ۲۵۶ بایت)، صف پیام پورت به عنوان فضای ذخیره‌سازی موقت استفاده می‌شود و پیام‌ها از یک فرایند به فرایند دیگر کپی می‌شوند.</a:t>
            </a:r>
            <a:endParaRPr lang="en-US" sz="1800" dirty="0">
              <a:solidFill>
                <a:srgbClr val="000000"/>
              </a:solidFill>
              <a:latin typeface="Helvetica" panose="020B0604020202020204" pitchFamily="34" charset="0"/>
              <a:cs typeface="Helvetica" panose="020B0604020202020204" pitchFamily="34" charset="0"/>
            </a:endParaRPr>
          </a:p>
          <a:p>
            <a:pPr marL="342900" indent="-342900" algn="r" rtl="1">
              <a:buAutoNum type="arabicPeriod"/>
            </a:pPr>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۲. پیام‌های بزرگتر باید از طریق یک شیء بخش </a:t>
            </a:r>
            <a:r>
              <a:rPr lang="en-US" sz="1800" dirty="0">
                <a:solidFill>
                  <a:srgbClr val="000000"/>
                </a:solidFill>
                <a:latin typeface="Helvetica" panose="020B0604020202020204" pitchFamily="34" charset="0"/>
                <a:cs typeface="Helvetica" panose="020B0604020202020204" pitchFamily="34" charset="0"/>
              </a:rPr>
              <a:t>section object </a:t>
            </a:r>
            <a:r>
              <a:rPr lang="fa-IR" sz="1800" dirty="0">
                <a:solidFill>
                  <a:srgbClr val="000000"/>
                </a:solidFill>
                <a:latin typeface="Helvetica" panose="020B0604020202020204" pitchFamily="34" charset="0"/>
                <a:cs typeface="Helvetica" panose="020B0604020202020204" pitchFamily="34" charset="0"/>
              </a:rPr>
              <a:t>منتقل شوند که ناحیه‌ای از حافظه‌ی مشترک مرتبط با کانال است.</a:t>
            </a:r>
            <a:endParaRPr lang="en-US" sz="1800" dirty="0">
              <a:solidFill>
                <a:srgbClr val="000000"/>
              </a:solidFill>
              <a:latin typeface="Helvetica" panose="020B0604020202020204" pitchFamily="34" charset="0"/>
              <a:cs typeface="Helvetica" panose="020B0604020202020204" pitchFamily="34" charset="0"/>
            </a:endParaRPr>
          </a:p>
          <a:p>
            <a:pPr algn="r" rtl="1"/>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۳. هنگامی که حجم داده‌ها برای جایگذاری در یک شیء بخش بسیار زیاد است، یک </a:t>
            </a:r>
            <a:r>
              <a:rPr lang="en-US" sz="1800" dirty="0">
                <a:solidFill>
                  <a:srgbClr val="000000"/>
                </a:solidFill>
                <a:latin typeface="Helvetica" panose="020B0604020202020204" pitchFamily="34" charset="0"/>
                <a:cs typeface="Helvetica" panose="020B0604020202020204" pitchFamily="34" charset="0"/>
              </a:rPr>
              <a:t>API </a:t>
            </a:r>
            <a:r>
              <a:rPr lang="fa-IR" sz="1800" dirty="0">
                <a:solidFill>
                  <a:srgbClr val="000000"/>
                </a:solidFill>
                <a:latin typeface="Helvetica" panose="020B0604020202020204" pitchFamily="34" charset="0"/>
                <a:cs typeface="Helvetica" panose="020B0604020202020204" pitchFamily="34" charset="0"/>
              </a:rPr>
              <a:t>در دسترس قرار می‌گیرد که به فرآیندهای سرور اجازه می‌دهد تا به طور مستقیم در فضای آدرس‌دهی یک گیرنده (کلاینت) بخوانند و بنویسند.</a:t>
            </a:r>
          </a:p>
          <a:p>
            <a:endParaRPr lang="en-US" altLang="en-US" dirty="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4000" b="0" i="0" dirty="0">
                <a:solidFill>
                  <a:srgbClr val="1F1F1F"/>
                </a:solidFill>
                <a:effectLst/>
                <a:latin typeface="Google Sans"/>
              </a:rPr>
              <a:t>فرآیندهای سرور پورت های اتصال را منتشر میکند و سرویس گیرنده با باز کردن یک هندل به آن وصل میشه. </a:t>
            </a:r>
          </a:p>
          <a:p>
            <a:pPr marL="457200" indent="-457200" algn="r" rtl="1">
              <a:buFont typeface="Arial" panose="020B0604020202020204" pitchFamily="34" charset="0"/>
              <a:buChar char="•"/>
            </a:pPr>
            <a:r>
              <a:rPr lang="fa-IR" sz="4000" b="0" i="0" dirty="0">
                <a:solidFill>
                  <a:srgbClr val="1F1F1F"/>
                </a:solidFill>
                <a:effectLst/>
                <a:latin typeface="Google Sans"/>
              </a:rPr>
              <a:t>سرور یک کانال با دو پورت اختصاصی برای پیام‌های طرفین ایجاد میکنه </a:t>
            </a:r>
          </a:p>
          <a:p>
            <a:pPr marL="457200" indent="-457200" algn="r" rtl="1">
              <a:buFont typeface="Arial" panose="020B0604020202020204" pitchFamily="34" charset="0"/>
              <a:buChar char="•"/>
            </a:pPr>
            <a:r>
              <a:rPr lang="fa-IR" sz="4000" b="0" i="0" dirty="0">
                <a:solidFill>
                  <a:srgbClr val="1F1F1F"/>
                </a:solidFill>
                <a:effectLst/>
                <a:latin typeface="Google Sans"/>
              </a:rPr>
              <a:t>سرور از مکانیزم بازگشت تماس هم پشتیبانی می‌کنه </a:t>
            </a:r>
            <a:r>
              <a:rPr lang="fa-IR" sz="2800" b="0" i="0" dirty="0">
                <a:solidFill>
                  <a:srgbClr val="1F1F1F"/>
                </a:solidFill>
                <a:effectLst/>
                <a:latin typeface="Google Sans"/>
              </a:rPr>
              <a:t>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161616"/>
                </a:solidFill>
                <a:effectLst/>
                <a:latin typeface="Segoe UI" panose="020B0502040204020203" pitchFamily="34" charset="0"/>
              </a:rPr>
              <a:t>A port identifies a unique process for which a service can be provided. In the present context, a port is associated with an application that supports Windows Sockets. The idea is to identify each Windows Sockets application uniquely so you can have more than one Windows Sockets application running on a machine at the same time.</a:t>
            </a:r>
          </a:p>
          <a:p>
            <a:br>
              <a:rPr lang="en-US" dirty="0"/>
            </a:br>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بر خلاف پیام‌های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IPC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(ارتباط بین فرایندها)، پیام‌هایی که در ارتباط</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رد و بدل می‌شوند، ساختارمند بوده و در نتیجه دیگر صرفا بسته‌های داده نیستند. هر پیام برای یک دیمن</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به پورتی روی سیستم راه دور گوش می‌دهد، آدرس‌دهی می‌شود و حاوی شناسه‌ای برای تعیین تابعی که باید اجرا شود و همچنین پارامترهایی است که به آن تابع ارسال می‌گردد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پورت تنها عددی است که در ابتدای بسته‌ی پیام گنجانده می‌شود. در حالی که یک سیستم به طور معمول تنها یک آدرس شبکه دارد، می‌تواند دارای پورت‌های زیادی در همان آدرس باشد تا سرویس‌های مختلف شبکه‌ای که پشتیبانی می‌کند را از هم تفکیک کند. </a:t>
            </a: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فرآیند از راه دور به یک سرویس نیاز داشته باشد، پیام خود را به پورت مناسب ارسال می‌کند. برای مثال، اگر سیستمی بخواهد به سیستم‌های دیگر امکان لیست کردن کاربران فعلی خود را بدهد، یک دیمن با قابلیت پشتیبانی از چنین فراخوانی رویه از راه دور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یک پورت خاص (مثلا پورت 3027) متصل خواهد شد. هر سیستم از راه دوری می‌تواند با ارسال یک پیام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پورت 3027 روی سرور، اطلاعات مورد نیاز (یعنی لیست کاربران فعلی) را دریافت کند. داده‌ها در یک پیام پاسخ دریافت می‌گردند.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52117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کامپیوتر، ترتیب قرارگیری بایت‌ها (واحدهای تک‌بایتی) درون یک کلمه (واحد داده) که در حافظه‌ی اصلی ذخیره می‌شود،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Endianness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نامیده می‌شود. دو روش اصلی برای نمایش ترتیب بایت‌ها وجود دارد: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Big-Endian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Little-Endian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بایت مهم‌تر (حاوی مقدار اصلی‌تر) در کمترین آدرس حافظه قرار می‌گیرد و بایت کم‌اهمیت‌تر (حاوی مقدار فرعی‌تر) در بیشترین آدرس حافظه جای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مقابل، 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کم‌اهمیت‌ترین بایت در کمترین آدرس حافظه و مهم‌ترین بایت در بیشترین آدرس حافظه قرار می‌گیرد.</a:t>
            </a:r>
            <a:endParaRPr lang="en-US"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a:buNone/>
            </a:pPr>
            <a:endParaRPr lang="en-US" sz="2800" dirty="0"/>
          </a:p>
          <a:p>
            <a:pPr>
              <a:buFont typeface="Arial" panose="020B0604020202020204" pitchFamily="34" charset="0"/>
              <a:buChar char="•"/>
            </a:pPr>
            <a:r>
              <a:rPr lang="en-US" sz="2800" dirty="0"/>
              <a:t>XDR is employed to serialize (encode) procedure arguments and results into a format suitable for network transmission.</a:t>
            </a:r>
          </a:p>
          <a:p>
            <a:pPr>
              <a:buFont typeface="Arial" panose="020B0604020202020204" pitchFamily="34" charset="0"/>
              <a:buChar char="•"/>
            </a:pPr>
            <a:r>
              <a:rPr lang="en-US" sz="2800" dirty="0"/>
              <a:t>When the data reaches its destination, XDR deserializes (decodes) it for use by the receiving system.</a:t>
            </a:r>
          </a:p>
          <a:p>
            <a:pPr marL="0" marR="0" algn="r" rtl="1">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43"/>
              </a:lnSpc>
              <a:spcBef>
                <a:spcPts val="1029"/>
              </a:spcBef>
              <a:spcAft>
                <a:spcPts val="1029"/>
              </a:spcAft>
              <a:buFont typeface="+mj-lt"/>
              <a:buAutoNum type="arabicPeriod"/>
            </a:pPr>
            <a:r>
              <a:rPr lang="en-US" b="1" i="0" dirty="0">
                <a:solidFill>
                  <a:srgbClr val="404040"/>
                </a:solidFill>
                <a:effectLst/>
                <a:latin typeface="DeepSeek-CJK-patch"/>
              </a:rPr>
              <a:t>Client Call</a:t>
            </a:r>
            <a:r>
              <a:rPr lang="en-US" b="0" i="0" dirty="0">
                <a:solidFill>
                  <a:srgbClr val="404040"/>
                </a:solidFill>
                <a:effectLst/>
                <a:latin typeface="DeepSeek-CJK-patch"/>
              </a:rPr>
              <a:t>: The client calls a local stub (proxy) instead of the actual remote procedure.</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Packing (Marshalling)</a:t>
            </a:r>
            <a:r>
              <a:rPr lang="en-US" b="0" i="0" dirty="0">
                <a:solidFill>
                  <a:srgbClr val="404040"/>
                </a:solidFill>
                <a:effectLst/>
                <a:latin typeface="DeepSeek-CJK-patch"/>
              </a:rPr>
              <a:t>: The client stub packs the procedure name and arguments into a message (Call Packet).</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RPC Runtime</a:t>
            </a:r>
            <a:r>
              <a:rPr lang="en-US" b="0" i="0" dirty="0">
                <a:solidFill>
                  <a:srgbClr val="404040"/>
                </a:solidFill>
                <a:effectLst/>
                <a:latin typeface="DeepSeek-CJK-patch"/>
              </a:rPr>
              <a:t>: The client’s RPC runtime sends the message over the network to the server.</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Server Processing</a:t>
            </a:r>
            <a:r>
              <a:rPr lang="en-US" b="0" i="0" dirty="0">
                <a:solidFill>
                  <a:srgbClr val="404040"/>
                </a:solidFill>
                <a:effectLst/>
                <a:latin typeface="DeepSeek-CJK-patch"/>
              </a:rPr>
              <a:t>: The server’s RPC runtime receives the message, unpacks it, and the server stub invokes the actual procedure.</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Return Result</a:t>
            </a:r>
            <a:r>
              <a:rPr lang="en-US" b="0" i="0" dirty="0">
                <a:solidFill>
                  <a:srgbClr val="404040"/>
                </a:solidFill>
                <a:effectLst/>
                <a:latin typeface="DeepSeek-CJK-patch"/>
              </a:rPr>
              <a:t>: The server </a:t>
            </a:r>
            <a:r>
              <a:rPr lang="en-US" b="0" i="0" dirty="0" err="1">
                <a:solidFill>
                  <a:srgbClr val="404040"/>
                </a:solidFill>
                <a:effectLst/>
                <a:latin typeface="DeepSeek-CJK-patch"/>
              </a:rPr>
              <a:t>stu</a:t>
            </a:r>
            <a:endParaRPr lang="en-US" b="0" i="0" dirty="0">
              <a:solidFill>
                <a:srgbClr val="404040"/>
              </a:solidFill>
              <a:effectLst/>
              <a:latin typeface="DeepSeek-CJK-patch"/>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64</a:t>
            </a:fld>
            <a:endParaRPr lang="en-US" altLang="x-none"/>
          </a:p>
        </p:txBody>
      </p:sp>
    </p:spTree>
    <p:extLst>
      <p:ext uri="{BB962C8B-B14F-4D97-AF65-F5344CB8AC3E}">
        <p14:creationId xmlns:p14="http://schemas.microsoft.com/office/powerpoint/2010/main" val="1173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1F1F1F"/>
                </a:solidFill>
                <a:effectLst/>
                <a:latin typeface="Helvetica Neue"/>
              </a:rPr>
              <a:t>In C, the library function malloc is used to </a:t>
            </a:r>
            <a:r>
              <a:rPr lang="en-US" b="0" i="0" dirty="0">
                <a:solidFill>
                  <a:srgbClr val="040C28"/>
                </a:solidFill>
                <a:effectLst/>
                <a:latin typeface="Helvetica Neue"/>
              </a:rPr>
              <a:t>allocate a block of memory on the heap</a:t>
            </a:r>
            <a:r>
              <a:rPr lang="en-US" b="0" i="0" dirty="0">
                <a:solidFill>
                  <a:srgbClr val="1F1F1F"/>
                </a:solidFill>
                <a:effectLst/>
                <a:latin typeface="Helvetica Neue"/>
              </a:rPr>
              <a:t>. The program accesses this block of memory via a pointer that malloc returns. When the memory is no longer needed, the pointer is passed to free which deallocates the memory so that it can be used for other purposes. </a:t>
            </a:r>
          </a:p>
          <a:p>
            <a:pPr algn="l">
              <a:buFont typeface="+mj-lt"/>
              <a:buAutoNum type="arabicPeriod"/>
            </a:pPr>
            <a:r>
              <a:rPr lang="en-US" b="1" i="0" dirty="0">
                <a:solidFill>
                  <a:srgbClr val="111111"/>
                </a:solidFill>
                <a:effectLst/>
                <a:latin typeface="-apple-system"/>
              </a:rPr>
              <a:t>int y = 15;</a:t>
            </a:r>
            <a:endParaRPr lang="en-US" b="0" i="0" dirty="0">
              <a:solidFill>
                <a:srgbClr val="111111"/>
              </a:solidFill>
              <a:effectLst/>
              <a:latin typeface="-apple-system"/>
            </a:endParaRPr>
          </a:p>
          <a:p>
            <a:pPr marL="742950" marR="0" lvl="1" indent="-28575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111111"/>
                </a:solidFill>
                <a:effectLst/>
                <a:latin typeface="-apple-system"/>
              </a:rPr>
              <a:t>The variable y is declared and initialized with the value 15.; The variable x is declared but not initialized; It will be stored in the </a:t>
            </a:r>
            <a:r>
              <a:rPr lang="en-US" b="1" i="0" dirty="0">
                <a:solidFill>
                  <a:srgbClr val="111111"/>
                </a:solidFill>
                <a:effectLst/>
                <a:latin typeface="-apple-system"/>
              </a:rPr>
              <a:t>stack memory</a:t>
            </a:r>
            <a:r>
              <a:rPr lang="en-US" b="0" i="0" dirty="0">
                <a:solidFill>
                  <a:srgbClr val="111111"/>
                </a:solidFill>
                <a:effectLst/>
                <a:latin typeface="-apple-system"/>
              </a:rPr>
              <a:t>.</a:t>
            </a:r>
            <a:endParaRPr lang="en-US" b="0" i="0" dirty="0">
              <a:solidFill>
                <a:srgbClr val="1F1F1F"/>
              </a:solidFill>
              <a:effectLst/>
              <a:latin typeface="Helvetica Neue"/>
            </a:endParaRPr>
          </a:p>
          <a:p>
            <a:pPr algn="l">
              <a:buFont typeface="+mj-lt"/>
              <a:buAutoNum type="arabicPeriod"/>
            </a:pPr>
            <a:r>
              <a:rPr lang="en-US" b="1" i="0" dirty="0">
                <a:solidFill>
                  <a:srgbClr val="111111"/>
                </a:solidFill>
                <a:effectLst/>
                <a:latin typeface="-apple-system"/>
              </a:rPr>
              <a:t>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457200" lvl="1" indent="0" algn="l">
              <a:buFont typeface="+mj-lt"/>
              <a:buNone/>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algn="l">
              <a:buFont typeface="+mj-lt"/>
              <a:buAutoNum type="arabicPeriod"/>
            </a:pPr>
            <a:r>
              <a:rPr lang="en-US" b="0" i="0" dirty="0">
                <a:solidFill>
                  <a:srgbClr val="111111"/>
                </a:solidFill>
                <a:effectLst/>
                <a:latin typeface="-apple-system"/>
              </a:rPr>
              <a:t>The main function returns 0.</a:t>
            </a:r>
            <a:r>
              <a:rPr lang="en-US" b="1" i="0" dirty="0">
                <a:solidFill>
                  <a:srgbClr val="111111"/>
                </a:solidFill>
                <a:effectLst/>
                <a:latin typeface="-apple-system"/>
              </a:rPr>
              <a:t> 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loop iterates over the array (allocated memory) and assigns values to it.</a:t>
            </a:r>
          </a:p>
          <a:p>
            <a:pPr marL="742950" lvl="1" indent="-285750" algn="l">
              <a:buFont typeface="+mj-lt"/>
              <a:buAutoNum type="arabicPeriod"/>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return value is stored in a </a:t>
            </a:r>
            <a:r>
              <a:rPr lang="en-US" b="1" i="0" dirty="0">
                <a:solidFill>
                  <a:srgbClr val="111111"/>
                </a:solidFill>
                <a:effectLst/>
                <a:latin typeface="-apple-system"/>
              </a:rPr>
              <a:t>register</a:t>
            </a:r>
            <a:r>
              <a:rPr lang="en-US" b="0" i="0" dirty="0">
                <a:solidFill>
                  <a:srgbClr val="111111"/>
                </a:solidFill>
                <a:effectLst/>
                <a:latin typeface="-apple-system"/>
              </a:rPr>
              <a:t> (not in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pPr algn="l"/>
            <a:r>
              <a:rPr lang="en-US" b="1" i="0" dirty="0">
                <a:solidFill>
                  <a:srgbClr val="111111"/>
                </a:solidFill>
                <a:effectLst/>
                <a:latin typeface="-apple-system"/>
              </a:rPr>
              <a:t>Stack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local variables</a:t>
            </a:r>
            <a:r>
              <a:rPr lang="en-US" b="0" i="0" dirty="0">
                <a:solidFill>
                  <a:srgbClr val="111111"/>
                </a:solidFill>
                <a:effectLst/>
                <a:latin typeface="-apple-system"/>
              </a:rPr>
              <a:t> and function call management.</a:t>
            </a:r>
          </a:p>
          <a:p>
            <a:pPr marL="742950" lvl="1" indent="-285750" algn="l">
              <a:buFont typeface="Arial" panose="020B0604020202020204" pitchFamily="34" charset="0"/>
              <a:buChar char="•"/>
            </a:pPr>
            <a:r>
              <a:rPr lang="en-US" b="0" i="0" dirty="0">
                <a:solidFill>
                  <a:srgbClr val="111111"/>
                </a:solidFill>
                <a:effectLst/>
                <a:latin typeface="-apple-system"/>
              </a:rPr>
              <a:t>Each function call creates a new </a:t>
            </a:r>
            <a:r>
              <a:rPr lang="en-US" b="1" i="0" dirty="0">
                <a:solidFill>
                  <a:srgbClr val="111111"/>
                </a:solidFill>
                <a:effectLst/>
                <a:latin typeface="-apple-system"/>
              </a:rPr>
              <a:t>stack frame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Memory is </a:t>
            </a:r>
            <a:r>
              <a:rPr lang="en-US" b="1" i="0" dirty="0">
                <a:solidFill>
                  <a:srgbClr val="111111"/>
                </a:solidFill>
                <a:effectLst/>
                <a:latin typeface="-apple-system"/>
              </a:rPr>
              <a:t>allocated automatically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Variables are created when a function is called and destroyed when it returns.</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Typically </a:t>
            </a:r>
            <a:r>
              <a:rPr lang="en-US" b="1" i="0" dirty="0">
                <a:solidFill>
                  <a:srgbClr val="111111"/>
                </a:solidFill>
                <a:effectLst/>
                <a:latin typeface="-apple-system"/>
              </a:rPr>
              <a:t>limited</a:t>
            </a:r>
            <a:r>
              <a:rPr lang="en-US" b="0" i="0" dirty="0">
                <a:solidFill>
                  <a:srgbClr val="111111"/>
                </a:solidFill>
                <a:effectLst/>
                <a:latin typeface="-apple-system"/>
              </a:rPr>
              <a:t> in size.</a:t>
            </a:r>
          </a:p>
          <a:p>
            <a:endParaRPr lang="en-US" b="0" i="0" dirty="0">
              <a:solidFill>
                <a:srgbClr val="1F1F1F"/>
              </a:solidFill>
              <a:effectLst/>
              <a:latin typeface="Helvetica Neue"/>
            </a:endParaRPr>
          </a:p>
          <a:p>
            <a:pPr algn="l"/>
            <a:r>
              <a:rPr lang="en-US" b="1" i="0" dirty="0">
                <a:solidFill>
                  <a:srgbClr val="111111"/>
                </a:solidFill>
                <a:effectLst/>
                <a:latin typeface="-apple-system"/>
              </a:rPr>
              <a:t>Heap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dynamic memory allocation</a:t>
            </a:r>
            <a:r>
              <a:rPr lang="en-US" b="0" i="0" dirty="0">
                <a:solidFill>
                  <a:srgbClr val="111111"/>
                </a:solidFill>
                <a:effectLst/>
                <a:latin typeface="-apple-system"/>
              </a:rPr>
              <a:t> (e.g., with malloc, new, etc.).</a:t>
            </a:r>
          </a:p>
          <a:p>
            <a:pPr marL="742950" lvl="1" indent="-285750" algn="l">
              <a:buFont typeface="Arial" panose="020B0604020202020204" pitchFamily="34" charset="0"/>
              <a:buChar char="•"/>
            </a:pPr>
            <a:r>
              <a:rPr lang="en-US" b="0" i="0" dirty="0">
                <a:solidFill>
                  <a:srgbClr val="111111"/>
                </a:solidFill>
                <a:effectLst/>
                <a:latin typeface="-apple-system"/>
              </a:rPr>
              <a:t>Memory persists beyond function calls.</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Manual allocation</a:t>
            </a:r>
            <a:r>
              <a:rPr lang="en-US" b="0" i="0" dirty="0">
                <a:solidFill>
                  <a:srgbClr val="111111"/>
                </a:solidFill>
                <a:effectLst/>
                <a:latin typeface="-apple-system"/>
              </a:rPr>
              <a:t> and deallocation.</a:t>
            </a:r>
          </a:p>
          <a:p>
            <a:pPr marL="742950" lvl="1" indent="-285750" algn="l">
              <a:buFont typeface="Arial" panose="020B0604020202020204" pitchFamily="34" charset="0"/>
              <a:buChar char="•"/>
            </a:pPr>
            <a:r>
              <a:rPr lang="en-US" b="0" i="0" dirty="0">
                <a:solidFill>
                  <a:srgbClr val="111111"/>
                </a:solidFill>
                <a:effectLst/>
                <a:latin typeface="-apple-system"/>
              </a:rPr>
              <a:t>Programmer must explicitly allocate and free memory.</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Larger</a:t>
            </a:r>
            <a:r>
              <a:rPr lang="en-US" b="0" i="0" dirty="0">
                <a:solidFill>
                  <a:srgbClr val="111111"/>
                </a:solidFill>
                <a:effectLst/>
                <a:latin typeface="-apple-system"/>
              </a:rPr>
              <a:t> than stack memory.</a:t>
            </a:r>
          </a:p>
          <a:p>
            <a:pPr marL="742950" lvl="1" indent="-285750" algn="l">
              <a:buFont typeface="Arial" panose="020B0604020202020204" pitchFamily="34" charset="0"/>
              <a:buChar char="•"/>
            </a:pPr>
            <a:r>
              <a:rPr lang="en-US" b="0" i="0" dirty="0">
                <a:solidFill>
                  <a:srgbClr val="111111"/>
                </a:solidFill>
                <a:effectLst/>
                <a:latin typeface="-apple-system"/>
              </a:rPr>
              <a:t>Grows dynamically during program execution.</a:t>
            </a:r>
          </a:p>
          <a:p>
            <a:pPr algn="l">
              <a:buFont typeface="Arial" panose="020B0604020202020204" pitchFamily="34" charset="0"/>
              <a:buChar char="•"/>
            </a:pPr>
            <a:r>
              <a:rPr lang="en-US" b="1" i="0" dirty="0">
                <a:solidFill>
                  <a:srgbClr val="111111"/>
                </a:solidFill>
                <a:effectLst/>
                <a:latin typeface="-apple-system"/>
              </a:rPr>
              <a:t>Access Speed:</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Slower</a:t>
            </a:r>
            <a:r>
              <a:rPr lang="en-US" b="0" i="0" dirty="0">
                <a:solidFill>
                  <a:srgbClr val="111111"/>
                </a:solidFill>
                <a:effectLst/>
                <a:latin typeface="-apple-system"/>
              </a:rPr>
              <a:t> access compared to stack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7</a:t>
            </a:fld>
            <a:endParaRPr lang="en-US" altLang="x-none"/>
          </a:p>
        </p:txBody>
      </p:sp>
    </p:spTree>
    <p:extLst>
      <p:ext uri="{BB962C8B-B14F-4D97-AF65-F5344CB8AC3E}">
        <p14:creationId xmlns:p14="http://schemas.microsoft.com/office/powerpoint/2010/main" val="3648621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کلاینت درخواست</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آغاز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کاربر کرنل را فراخوانی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برنامه کلاینت از کرنل درخواست می‌کند تا یک پیام</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برای اجرای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روی یک سرور راه‌دور ارسال 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کرنل با تطبیق‌دهنده تماس می‌گیرد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از آنجا که کلاینت پورت سرور را نمی‌داند، کرنل یک درخواست جست‌وجو به </a:t>
            </a:r>
            <a:r>
              <a:rPr lang="ar-SA" sz="1200" b="1" kern="100" dirty="0">
                <a:effectLst/>
                <a:latin typeface="Aptos" panose="020B0004020202020204" pitchFamily="34" charset="0"/>
                <a:ea typeface="Aptos" panose="020B0004020202020204" pitchFamily="34" charset="0"/>
                <a:cs typeface="Arial" panose="020B0604020202020204" pitchFamily="34" charset="0"/>
              </a:rPr>
              <a:t>سرویس تطبیق‌دهنده</a:t>
            </a:r>
            <a:r>
              <a:rPr lang="ar-SA" sz="1200" kern="100" dirty="0">
                <a:effectLst/>
                <a:latin typeface="Aptos" panose="020B0004020202020204" pitchFamily="34" charset="0"/>
                <a:ea typeface="Aptos" panose="020B0004020202020204" pitchFamily="34" charset="0"/>
                <a:cs typeface="Arial" panose="020B0604020202020204" pitchFamily="34" charset="0"/>
              </a:rPr>
              <a:t> </a:t>
            </a:r>
            <a:r>
              <a:rPr lang="en-US" sz="1200" kern="100" dirty="0">
                <a:effectLst/>
                <a:latin typeface="Aptos" panose="020B0004020202020204" pitchFamily="34" charset="0"/>
                <a:ea typeface="Aptos" panose="020B0004020202020204" pitchFamily="34" charset="0"/>
                <a:cs typeface="Arial" panose="020B0604020202020204" pitchFamily="34" charset="0"/>
              </a:rPr>
              <a:t>(</a:t>
            </a:r>
            <a:r>
              <a:rPr lang="ar-SA" sz="1200" kern="100" dirty="0">
                <a:effectLst/>
                <a:latin typeface="Aptos" panose="020B0004020202020204" pitchFamily="34" charset="0"/>
                <a:ea typeface="Aptos" panose="020B0004020202020204" pitchFamily="34" charset="0"/>
                <a:cs typeface="Arial" panose="020B0604020202020204" pitchFamily="34" charset="0"/>
              </a:rPr>
              <a:t>یک رجیستری متمرکز که نام‌های</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به پورت‌های سرور نگاشت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تطبیق‌دهنده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موضوع: آدرس برای</a:t>
            </a:r>
            <a:r>
              <a:rPr lang="en-US" sz="1200" kern="100" dirty="0">
                <a:effectLst/>
                <a:latin typeface="Aptos" panose="020B0004020202020204" pitchFamily="34" charset="0"/>
                <a:ea typeface="Aptos" panose="020B0004020202020204" pitchFamily="34" charset="0"/>
                <a:cs typeface="Arial" panose="020B0604020202020204" pitchFamily="34" charset="0"/>
              </a:rPr>
              <a:t> RPC X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۲</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 درخواست را حل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 پورت را جست‌جو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تطبیق‌دهنده رجیستری خود را بررسی می‌کند تا بفهمد کدام سرور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میزبانی می‌کند و پورت مربوطه</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بازیابی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پاسخ به کلاینت</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تطبیق‌دهنده شماره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به کرنل کلاینت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کرنل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موضوع</a:t>
            </a:r>
            <a:r>
              <a:rPr lang="en-US" sz="1200" kern="100" dirty="0">
                <a:effectLst/>
                <a:latin typeface="Aptos" panose="020B0004020202020204" pitchFamily="34" charset="0"/>
                <a:ea typeface="Aptos" panose="020B0004020202020204" pitchFamily="34" charset="0"/>
                <a:cs typeface="Arial" panose="020B0604020202020204" pitchFamily="34" charset="0"/>
              </a:rPr>
              <a:t>: RPC X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۳</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کلاینت</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به سرور ارسال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کرنل</a:t>
            </a:r>
            <a:r>
              <a:rPr lang="en-US" sz="1200" b="1" kern="100" dirty="0">
                <a:effectLst/>
                <a:latin typeface="Aptos" panose="020B0004020202020204" pitchFamily="34" charset="0"/>
                <a:ea typeface="Aptos" panose="020B0004020202020204" pitchFamily="34" charset="0"/>
                <a:cs typeface="Arial" panose="020B0604020202020204" pitchFamily="34" charset="0"/>
              </a:rPr>
              <a:t> RPC </a:t>
            </a:r>
            <a:r>
              <a:rPr lang="ar-SA" sz="1200" b="1" kern="100" dirty="0">
                <a:effectLst/>
                <a:latin typeface="Aptos" panose="020B0004020202020204" pitchFamily="34" charset="0"/>
                <a:ea typeface="Aptos" panose="020B0004020202020204" pitchFamily="34" charset="0"/>
                <a:cs typeface="Arial" panose="020B0604020202020204" pitchFamily="34" charset="0"/>
              </a:rPr>
              <a:t>را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با استفاده از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ar-SA" sz="1200" kern="100" dirty="0">
                <a:effectLst/>
                <a:latin typeface="Aptos" panose="020B0004020202020204" pitchFamily="34" charset="0"/>
                <a:ea typeface="Aptos" panose="020B0004020202020204" pitchFamily="34" charset="0"/>
                <a:cs typeface="Arial" panose="020B0604020202020204" pitchFamily="34" charset="0"/>
              </a:rPr>
              <a:t>، کرنل کلاینت درخواست</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واقعی را به سرور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سرور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&lt;</a:t>
            </a:r>
            <a:r>
              <a:rPr lang="ar-SA" sz="1200" kern="100" dirty="0">
                <a:effectLst/>
                <a:latin typeface="Aptos" panose="020B0004020202020204" pitchFamily="34" charset="0"/>
                <a:ea typeface="Aptos" panose="020B0004020202020204" pitchFamily="34" charset="0"/>
                <a:cs typeface="Arial" panose="020B0604020202020204" pitchFamily="34" charset="0"/>
              </a:rPr>
              <a:t>آرگومان‌های رویه</a:t>
            </a:r>
            <a:r>
              <a:rPr lang="en-US" sz="1200" kern="100" dirty="0">
                <a:effectLst/>
                <a:latin typeface="Aptos" panose="020B0004020202020204" pitchFamily="34" charset="0"/>
                <a:ea typeface="Aptos" panose="020B0004020202020204" pitchFamily="34" charset="0"/>
                <a:cs typeface="Arial" panose="020B0604020202020204" pitchFamily="34" charset="0"/>
              </a:rPr>
              <a:t> X&gt;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۴</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سرور درخواست را پردازش می‌کند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دمون روی پورت</a:t>
            </a:r>
            <a:r>
              <a:rPr lang="en-US" sz="1200" b="1" kern="100" dirty="0">
                <a:effectLst/>
                <a:latin typeface="Aptos" panose="020B0004020202020204" pitchFamily="34" charset="0"/>
                <a:ea typeface="Aptos" panose="020B0004020202020204" pitchFamily="34" charset="0"/>
                <a:cs typeface="Arial" panose="020B0604020202020204" pitchFamily="34" charset="0"/>
              </a:rPr>
              <a:t> P </a:t>
            </a:r>
            <a:r>
              <a:rPr lang="ar-SA" sz="1200" b="1" kern="100" dirty="0">
                <a:effectLst/>
                <a:latin typeface="Aptos" panose="020B0004020202020204" pitchFamily="34" charset="0"/>
                <a:ea typeface="Aptos" panose="020B0004020202020204" pitchFamily="34" charset="0"/>
                <a:cs typeface="Arial" panose="020B0604020202020204" pitchFamily="34" charset="0"/>
              </a:rPr>
              <a:t>گوش می‌دهد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یک دمون (فرآیند پس‌زمینه) در سمت سرور روی پورت </a:t>
            </a:r>
            <a:r>
              <a:rPr lang="en-US" sz="1200" b="1" kern="100" dirty="0">
                <a:effectLst/>
                <a:latin typeface="Aptos" panose="020B0004020202020204" pitchFamily="34" charset="0"/>
                <a:ea typeface="Aptos" panose="020B0004020202020204" pitchFamily="34" charset="0"/>
                <a:cs typeface="Arial" panose="020B0604020202020204" pitchFamily="34" charset="0"/>
              </a:rPr>
              <a:t>P</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گوش می‌دهد، پیام</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دریافت می‌کند و رویه </a:t>
            </a:r>
            <a:r>
              <a:rPr lang="en-US" sz="1200" b="1" kern="100" dirty="0">
                <a:effectLst/>
                <a:latin typeface="Aptos" panose="020B0004020202020204" pitchFamily="34" charset="0"/>
                <a:ea typeface="Aptos" panose="020B0004020202020204" pitchFamily="34" charset="0"/>
                <a:cs typeface="Arial" panose="020B0604020202020204" pitchFamily="34" charset="0"/>
              </a:rPr>
              <a:t>X</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را اجرا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نتیجه ارسال می‌شود</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 خروجی را بسته‌بندی کرده و به کرنل کلاینت ارسال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قالب پیام</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Copy</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از</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a:t>
            </a:r>
            <a:r>
              <a:rPr lang="en-US" sz="1200" kern="100" dirty="0">
                <a:effectLst/>
                <a:latin typeface="Aptos" panose="020B0004020202020204" pitchFamily="34" charset="0"/>
                <a:ea typeface="Aptos" panose="020B0004020202020204" pitchFamily="34" charset="0"/>
                <a:cs typeface="Arial" panose="020B0604020202020204" pitchFamily="34" charset="0"/>
              </a:rPr>
              <a:t>: P  </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به: کلاینت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پورت: کرنل  </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200" kern="100" dirty="0">
                <a:effectLst/>
                <a:latin typeface="Aptos" panose="020B0004020202020204" pitchFamily="34" charset="0"/>
                <a:ea typeface="Aptos" panose="020B0004020202020204" pitchFamily="34" charset="0"/>
                <a:cs typeface="Arial" panose="020B0604020202020204" pitchFamily="34" charset="0"/>
              </a:rPr>
              <a:t>&lt;</a:t>
            </a:r>
            <a:r>
              <a:rPr lang="ar-SA" sz="1200" kern="100" dirty="0">
                <a:effectLst/>
                <a:latin typeface="Aptos" panose="020B0004020202020204" pitchFamily="34" charset="0"/>
                <a:ea typeface="Aptos" panose="020B0004020202020204" pitchFamily="34" charset="0"/>
                <a:cs typeface="Arial" panose="020B0604020202020204" pitchFamily="34" charset="0"/>
              </a:rPr>
              <a:t>خروجی رویه</a:t>
            </a:r>
            <a:r>
              <a:rPr lang="en-US" sz="1200" kern="100" dirty="0">
                <a:effectLst/>
                <a:latin typeface="Aptos" panose="020B0004020202020204" pitchFamily="34" charset="0"/>
                <a:ea typeface="Aptos" panose="020B0004020202020204" pitchFamily="34" charset="0"/>
                <a:cs typeface="Arial" panose="020B0604020202020204" pitchFamily="34" charset="0"/>
              </a:rPr>
              <a:t> X&gt;  </a:t>
            </a:r>
          </a:p>
          <a:p>
            <a:pPr marL="0" marR="0" algn="r" rtl="1">
              <a:lnSpc>
                <a:spcPct val="115000"/>
              </a:lnSpc>
              <a:spcAft>
                <a:spcPts val="800"/>
              </a:spcAft>
              <a:buNone/>
            </a:pPr>
            <a:r>
              <a:rPr lang="fa-IR" sz="1200" b="1" kern="100" dirty="0">
                <a:effectLst/>
                <a:latin typeface="Aptos" panose="020B0004020202020204" pitchFamily="34" charset="0"/>
                <a:ea typeface="Aptos" panose="020B0004020202020204" pitchFamily="34" charset="0"/>
                <a:cs typeface="Arial" panose="020B0604020202020204" pitchFamily="34" charset="0"/>
              </a:rPr>
              <a:t>۵</a:t>
            </a:r>
            <a:r>
              <a:rPr lang="en-US" sz="1200" b="1"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کرنل نتیجه را به کلاینت تحویل می‌دهد</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kern="100" dirty="0">
                <a:effectLst/>
                <a:latin typeface="Aptos" panose="020B0004020202020204" pitchFamily="34" charset="0"/>
                <a:ea typeface="Aptos" panose="020B0004020202020204" pitchFamily="34" charset="0"/>
                <a:cs typeface="Arial" panose="020B0604020202020204" pitchFamily="34" charset="0"/>
              </a:rPr>
              <a:t>کرنل کلاینت پاسخ را دریافت کرده و نتیجه را به برنامه کاربر منتقل می‌کند و چرخه</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را تکمیل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Arial" panose="020B0604020202020204" pitchFamily="34" charset="0"/>
              </a:rPr>
              <a:t>مفاهیم کلیدی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fa-IR" sz="1200" kern="100" dirty="0">
                <a:effectLst/>
                <a:latin typeface="Aptos" panose="020B0004020202020204" pitchFamily="34" charset="0"/>
                <a:ea typeface="Aptos" panose="020B0004020202020204" pitchFamily="34" charset="0"/>
                <a:cs typeface="Arial" panose="020B0604020202020204" pitchFamily="34" charset="0"/>
              </a:rPr>
              <a:t>۱</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تطبیق‌دهنده</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به عنوان یک دایرکتوری سرویس عمل می‌کند و مکان سرورها (پورت‌ها) را برای</a:t>
            </a:r>
            <a:r>
              <a:rPr lang="en-US" sz="1200" kern="100" dirty="0">
                <a:effectLst/>
                <a:latin typeface="Aptos" panose="020B0004020202020204" pitchFamily="34" charset="0"/>
                <a:ea typeface="Aptos" panose="020B0004020202020204" pitchFamily="34" charset="0"/>
                <a:cs typeface="Arial" panose="020B0604020202020204" pitchFamily="34" charset="0"/>
              </a:rPr>
              <a:t> RPC</a:t>
            </a:r>
            <a:r>
              <a:rPr lang="ar-SA" sz="1200" kern="100" dirty="0">
                <a:effectLst/>
                <a:latin typeface="Aptos" panose="020B0004020202020204" pitchFamily="34" charset="0"/>
                <a:ea typeface="Aptos" panose="020B0004020202020204" pitchFamily="34" charset="0"/>
                <a:cs typeface="Arial" panose="020B0604020202020204" pitchFamily="34" charset="0"/>
              </a:rPr>
              <a:t>ها به صورت پویا حل می‌کند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۲</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ارتباط مبتنی بر پورت</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 به پورت‌های خاصی متصل می‌شوند و کلاینت‌ها آن‌ها را از طریق تطبیق‌دهنده کشف می‌کنند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۳</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مشارکت کرنل</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مدیریت ارسال/دریافت پیام‌های سطح پایین بین ماشین‌ها را بر عهده دارد</a:t>
            </a:r>
            <a:r>
              <a:rPr lang="en-US" sz="1200" kern="100" dirty="0">
                <a:effectLst/>
                <a:latin typeface="Aptos" panose="020B0004020202020204" pitchFamily="34" charset="0"/>
                <a:ea typeface="Aptos" panose="020B0004020202020204" pitchFamily="34" charset="0"/>
                <a:cs typeface="Arial" panose="020B0604020202020204" pitchFamily="34" charset="0"/>
              </a:rPr>
              <a:t>.</a:t>
            </a:r>
            <a:br>
              <a:rPr lang="en-US" sz="1200" kern="100" dirty="0">
                <a:effectLst/>
                <a:latin typeface="Aptos" panose="020B0004020202020204" pitchFamily="34" charset="0"/>
                <a:ea typeface="Aptos" panose="020B0004020202020204" pitchFamily="34" charset="0"/>
                <a:cs typeface="Arial" panose="020B0604020202020204" pitchFamily="34" charset="0"/>
              </a:rPr>
            </a:br>
            <a:r>
              <a:rPr lang="fa-IR" sz="1200" kern="100" dirty="0">
                <a:effectLst/>
                <a:latin typeface="Aptos" panose="020B0004020202020204" pitchFamily="34" charset="0"/>
                <a:ea typeface="Aptos" panose="020B0004020202020204" pitchFamily="34" charset="0"/>
                <a:cs typeface="Arial" panose="020B0604020202020204" pitchFamily="34" charset="0"/>
              </a:rPr>
              <a:t>۴</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b="1" kern="100" dirty="0">
                <a:effectLst/>
                <a:latin typeface="Aptos" panose="020B0004020202020204" pitchFamily="34" charset="0"/>
                <a:ea typeface="Aptos" panose="020B0004020202020204" pitchFamily="34" charset="0"/>
                <a:cs typeface="Arial" panose="020B0604020202020204" pitchFamily="34" charset="0"/>
              </a:rPr>
              <a:t>دمون</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یک فرآیند سرور پایدار که برای درخواست‌های</a:t>
            </a:r>
            <a:r>
              <a:rPr lang="en-US" sz="1200" kern="100" dirty="0">
                <a:effectLst/>
                <a:latin typeface="Aptos" panose="020B0004020202020204" pitchFamily="34" charset="0"/>
                <a:ea typeface="Aptos" panose="020B0004020202020204" pitchFamily="34" charset="0"/>
                <a:cs typeface="Arial" panose="020B0604020202020204" pitchFamily="34" charset="0"/>
              </a:rPr>
              <a:t> RPC </a:t>
            </a:r>
            <a:r>
              <a:rPr lang="ar-SA" sz="1200" kern="100" dirty="0">
                <a:effectLst/>
                <a:latin typeface="Aptos" panose="020B0004020202020204" pitchFamily="34" charset="0"/>
                <a:ea typeface="Aptos" panose="020B0004020202020204" pitchFamily="34" charset="0"/>
                <a:cs typeface="Arial" panose="020B0604020202020204" pitchFamily="34" charset="0"/>
              </a:rPr>
              <a:t>روی پورت‌های مشخص‌شده گوش می‌دهد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b="1" kern="100" dirty="0">
                <a:effectLst/>
                <a:latin typeface="Aptos" panose="020B0004020202020204" pitchFamily="34" charset="0"/>
                <a:ea typeface="Aptos" panose="020B0004020202020204" pitchFamily="34" charset="0"/>
                <a:cs typeface="Arial" panose="020B0604020202020204" pitchFamily="34" charset="0"/>
              </a:rPr>
              <a:t>اهمیت این مکانیسم</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انعطاف‌پذیری</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سرورها می‌توانند پورت‌ها یا مکان‌های خود را تغییر دهند؛ کلاینت‌ها فقط نیاز دارند آدرس تطبیق‌دهنده را بدانند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Arial" panose="020B0604020202020204" pitchFamily="34" charset="0"/>
              </a:rPr>
              <a:t>انتزاع</a:t>
            </a:r>
            <a:r>
              <a:rPr lang="en-US" sz="1200" kern="100" dirty="0">
                <a:effectLst/>
                <a:latin typeface="Aptos" panose="020B0004020202020204" pitchFamily="34" charset="0"/>
                <a:ea typeface="Aptos" panose="020B0004020202020204" pitchFamily="34" charset="0"/>
                <a:cs typeface="Arial" panose="020B0604020202020204" pitchFamily="34" charset="0"/>
              </a:rPr>
              <a:t>: </a:t>
            </a:r>
            <a:r>
              <a:rPr lang="ar-SA" sz="1200" kern="100" dirty="0">
                <a:effectLst/>
                <a:latin typeface="Aptos" panose="020B0004020202020204" pitchFamily="34" charset="0"/>
                <a:ea typeface="Aptos" panose="020B0004020202020204" pitchFamily="34" charset="0"/>
                <a:cs typeface="Arial" panose="020B0604020202020204" pitchFamily="34" charset="0"/>
              </a:rPr>
              <a:t>کلاینت‌ها رویه‌های راه‌دور را به گونه‌ای فراخوانی می‌کنند که گویی محلی هستند و پیچیدگی شبکه را پنهان می‌کنند</a:t>
            </a:r>
            <a:r>
              <a:rPr lang="en-US" sz="12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200" kern="100" dirty="0">
                <a:effectLst/>
                <a:latin typeface="Aptos" panose="020B0004020202020204" pitchFamily="34" charset="0"/>
                <a:ea typeface="Aptos" panose="020B0004020202020204" pitchFamily="34" charset="0"/>
                <a:cs typeface="Arial" panose="020B0604020202020204" pitchFamily="34" charset="0"/>
              </a:rPr>
              <a:t>این مکانیسم برای سیستم‌های توزیع‌شده مانند میکروسرویس‌ها اساسی است، جایی که سروی</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200" kern="100" dirty="0">
                <a:effectLst/>
                <a:latin typeface="Aptos" panose="020B0004020202020204" pitchFamily="34" charset="0"/>
                <a:ea typeface="Aptos" panose="020B000402020202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7499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9553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940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09365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4353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4902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55624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149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These names are arbitrary, and they vary across operating systems. The states that they represent are found on all systems;</a:t>
            </a:r>
          </a:p>
          <a:p>
            <a:pPr marL="171450" indent="-171450">
              <a:buFont typeface="Arial" panose="020B0604020202020204" pitchFamily="34" charset="0"/>
              <a:buChar char="•"/>
            </a:pPr>
            <a:r>
              <a:rPr lang="en-US" dirty="0"/>
              <a:t>only one process can be running on any processor core at any instant</a:t>
            </a:r>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As a process executes, it changes </a:t>
            </a:r>
            <a:r>
              <a:rPr lang="en-US" altLang="en-US" sz="2400" b="1" dirty="0">
                <a:solidFill>
                  <a:srgbClr val="006699"/>
                </a:solidFill>
                <a:latin typeface="+mj-lt"/>
              </a:rPr>
              <a:t>state</a:t>
            </a:r>
          </a:p>
          <a:p>
            <a:pPr lvl="1"/>
            <a:r>
              <a:rPr lang="en-US" altLang="en-US" sz="2400" b="1" dirty="0"/>
              <a:t>New</a:t>
            </a:r>
            <a:r>
              <a:rPr lang="en-US" altLang="en-US" sz="2400" dirty="0"/>
              <a:t>:  The process is being created</a:t>
            </a:r>
          </a:p>
          <a:p>
            <a:pPr lvl="1"/>
            <a:r>
              <a:rPr lang="en-US" altLang="en-US" sz="2400" b="1" dirty="0"/>
              <a:t>Running</a:t>
            </a:r>
            <a:r>
              <a:rPr lang="en-US" altLang="en-US" sz="2400" dirty="0"/>
              <a:t>:  Instructions are being executed</a:t>
            </a:r>
          </a:p>
          <a:p>
            <a:pPr lvl="1"/>
            <a:r>
              <a:rPr lang="en-US" altLang="en-US" sz="2400" b="1" dirty="0"/>
              <a:t>Waiting</a:t>
            </a:r>
            <a:r>
              <a:rPr lang="en-US" altLang="en-US" sz="2400" dirty="0"/>
              <a:t>:  The process is waiting for some event to occur</a:t>
            </a:r>
          </a:p>
          <a:p>
            <a:pPr lvl="1"/>
            <a:r>
              <a:rPr lang="en-US" altLang="en-US" sz="2400" b="1" dirty="0"/>
              <a:t>Ready</a:t>
            </a:r>
            <a:r>
              <a:rPr lang="en-US" altLang="en-US" sz="2400" dirty="0"/>
              <a:t>:  The process is waiting to be assigned to a processor</a:t>
            </a:r>
          </a:p>
          <a:p>
            <a:pPr lvl="1"/>
            <a:r>
              <a:rPr lang="en-US" altLang="en-US" sz="2400" b="1" dirty="0"/>
              <a:t>Terminated</a:t>
            </a:r>
            <a:r>
              <a:rPr lang="en-US" altLang="en-US" sz="2400" dirty="0"/>
              <a:t>:  The process has finished execution</a:t>
            </a:r>
          </a:p>
          <a:p>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is represented in the operating system by a process control block (PCB)—also called a task control block.</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45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3718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254524" y="6429080"/>
            <a:ext cx="2539477" cy="42892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44433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027522"/>
            <a:ext cx="8215459" cy="502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457201" y="919163"/>
            <a:ext cx="8077199" cy="556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6111" y="6147315"/>
            <a:ext cx="802164" cy="4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6" r:id="rId12"/>
    <p:sldLayoutId id="2147484217"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2.png"/><Relationship Id="rId12" Type="http://schemas.openxmlformats.org/officeDocument/2006/relationships/customXml" Target="../ink/ink5.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3.png"/><Relationship Id="rId14" Type="http://schemas.openxmlformats.org/officeDocument/2006/relationships/customXml" Target="../ink/ink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B2F1EA7A-7EC7-46F6-853E-0E31422BC8A4}"/>
              </a:ext>
            </a:extLst>
          </p:cNvPr>
          <p:cNvPicPr>
            <a:picLocks noChangeAspect="1"/>
          </p:cNvPicPr>
          <p:nvPr/>
        </p:nvPicPr>
        <p:blipFill>
          <a:blip r:embed="rId3"/>
          <a:stretch>
            <a:fillRect/>
          </a:stretch>
        </p:blipFill>
        <p:spPr>
          <a:xfrm>
            <a:off x="2594728" y="4145569"/>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rtl="1" eaLnBrk="1" hangingPunct="1"/>
            <a:r>
              <a:rPr lang="fa-IR" altLang="en-US" dirty="0">
                <a:cs typeface="B Nazanin" panose="00000400000000000000" pitchFamily="2" charset="-78"/>
              </a:rPr>
              <a:t>بلاک کنترل فرآیند </a:t>
            </a:r>
            <a:r>
              <a:rPr lang="en-US" altLang="en-US" dirty="0">
                <a:cs typeface="B Nazanin" panose="00000400000000000000" pitchFamily="2" charset="-78"/>
              </a:rPr>
              <a:t>PCB</a:t>
            </a:r>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3" y="2236067"/>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FDB8B88-BC9B-4EFB-B56C-7CFE83F1759C}"/>
              </a:ext>
            </a:extLst>
          </p:cNvPr>
          <p:cNvSpPr>
            <a:spLocks noGrp="1" noChangeArrowheads="1"/>
          </p:cNvSpPr>
          <p:nvPr>
            <p:ph idx="1"/>
          </p:nvPr>
        </p:nvSpPr>
        <p:spPr bwMode="auto">
          <a:xfrm>
            <a:off x="2215383" y="1372726"/>
            <a:ext cx="656743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مربوط به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Information</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endParaRPr kumimoji="0" lang="fa-IR" altLang="en-US" sz="20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حالت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State</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نشان دهنده وضعیت فعلی فرآیند است،</a:t>
            </a:r>
            <a:endParaRPr kumimoji="0" lang="en-US" altLang="en-US" sz="2000" b="0" i="0" u="none" strike="noStrike" cap="none" normalizeH="0" baseline="0" dirty="0">
              <a:ln>
                <a:noFill/>
              </a:ln>
              <a:solidFill>
                <a:srgbClr val="1F1F1F"/>
              </a:solidFill>
              <a:effectLst/>
              <a:latin typeface="Google Sans"/>
              <a:cs typeface="B Nazanin" panose="00000400000000000000" pitchFamily="2" charset="-78"/>
            </a:endParaRPr>
          </a:p>
          <a:p>
            <a:pPr marL="400050" lvl="1" indent="0" algn="r" rtl="1">
              <a:spcBef>
                <a:spcPct val="0"/>
              </a:spcBef>
              <a:buClrTx/>
              <a:buSzTx/>
              <a:buFontTx/>
              <a:buChar char="•"/>
            </a:pP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مانند در حال اجرا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running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در انتظار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waiting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و غیره.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شمارنده برنامه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Program Counter</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موقعیت دستورالعمل بعدی است که توسط فرآیند اجرا خواهد شد.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رجیسترهای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محتوای تمام رجیسترهای اختصاصی فرآیند در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می شود.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زمان‌بندی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اولویت‌های فرآیند و اشاره‌هایی به صف‌های زمان‌بندی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مدیریت حافظه:</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نشان دهنده حافظه اختصاص یافته به فرآیند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حسابداری:</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زمان استفاده شده از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زمان سپری شده از شروع اجرا و محدودیت‌های زمانی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وضعیت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دستگاه‌های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اختصاص یافته به فرآیند و لیستی از فایل‌های باز است. </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fa-IR"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11" name="TextBox 10">
            <a:extLst>
              <a:ext uri="{FF2B5EF4-FFF2-40B4-BE49-F238E27FC236}">
                <a16:creationId xmlns:a16="http://schemas.microsoft.com/office/drawing/2014/main" id="{899866F2-7607-40B0-B9FF-CE2D90E68718}"/>
              </a:ext>
            </a:extLst>
          </p:cNvPr>
          <p:cNvSpPr txBox="1"/>
          <p:nvPr/>
        </p:nvSpPr>
        <p:spPr>
          <a:xfrm>
            <a:off x="361182" y="952642"/>
            <a:ext cx="8325617" cy="388696"/>
          </a:xfrm>
          <a:prstGeom prst="rect">
            <a:avLst/>
          </a:prstGeom>
          <a:noFill/>
        </p:spPr>
        <p:txBody>
          <a:bodyPr wrap="square">
            <a:spAutoFit/>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اطلاعات مرتبط با هر فرآیند (همچنین به عنوان بلوک کنترل وظیفه شناخته می شود)</a:t>
            </a:r>
            <a:endParaRPr lang="en-US" sz="12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376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dirty="0">
                <a:latin typeface="Tahoma" panose="020B0604030504040204" pitchFamily="34" charset="0"/>
                <a:ea typeface="Tahoma" panose="020B0604030504040204" pitchFamily="34" charset="0"/>
                <a:cs typeface="B Nazanin" panose="00000400000000000000" pitchFamily="2" charset="-78"/>
              </a:rPr>
              <a:t>Threads </a:t>
            </a:r>
            <a:r>
              <a:rPr lang="fa-IR" altLang="en-US" dirty="0">
                <a:latin typeface="Tahoma" panose="020B0604030504040204" pitchFamily="34" charset="0"/>
                <a:ea typeface="Tahoma" panose="020B0604030504040204" pitchFamily="34" charset="0"/>
                <a:cs typeface="B Nazanin" panose="00000400000000000000" pitchFamily="2" charset="-78"/>
              </a:rPr>
              <a:t>نخ یا رشته</a:t>
            </a:r>
            <a:endParaRPr lang="en-US" altLang="en-US" dirty="0">
              <a:latin typeface="Tahoma" panose="020B0604030504040204" pitchFamily="34" charset="0"/>
              <a:ea typeface="Tahoma" panose="020B0604030504040204" pitchFamily="34" charset="0"/>
              <a:cs typeface="B Nazanin" panose="00000400000000000000" pitchFamily="2" charset="-78"/>
            </a:endParaRP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0"/>
            <a:ext cx="7941458" cy="5040495"/>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کنون، هر فرایند دارای یک رشته اجرایی واحد بوده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به ازای هر فرایند چندین شمارنده برنامه 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مکان می توانند به طور همزمان اجرا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رشته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 ها</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سپس باید فضایی برای جزئیات رشته، چندین شمارنده برنامه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فصل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۴</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طور مفصل بررسی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2632-0F03-49DD-8FCE-B7C2BC9A712B}"/>
              </a:ext>
            </a:extLst>
          </p:cNvPr>
          <p:cNvSpPr>
            <a:spLocks noGrp="1"/>
          </p:cNvSpPr>
          <p:nvPr>
            <p:ph type="title"/>
          </p:nvPr>
        </p:nvSpPr>
        <p:spPr/>
        <p:txBody>
          <a:bodyPr/>
          <a:lstStyle/>
          <a:p>
            <a:r>
              <a:rPr lang="fa-IR" dirty="0">
                <a:cs typeface="B Nazanin" panose="00000400000000000000" pitchFamily="2" charset="-78"/>
              </a:rPr>
              <a:t>رشته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71417724-CEDD-467E-A6E0-FDBBBCC9B57B}"/>
              </a:ext>
            </a:extLst>
          </p:cNvPr>
          <p:cNvSpPr>
            <a:spLocks noGrp="1"/>
          </p:cNvSpPr>
          <p:nvPr>
            <p:ph idx="1"/>
          </p:nvPr>
        </p:nvSpPr>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رشته</a:t>
            </a:r>
            <a:r>
              <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Thread</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اجرایی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کوچکترین توالی دستورالعمل هایی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 که می تواند توسط 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زمانبندی به طور مستقل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مدیریت شود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آنها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اجزای کوچکی از یک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هستند و چندین رشته می توانند به طور همزمان اجرا شوند و کد، حافظه، متغیرها و غیره را به اشتراک بگذارند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رشته کد، داده و بلوک های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(heap)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یکسانی را به اشتراک می گذارد، اما </a:t>
            </a: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استک</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خاص خود را خواهد داشت</a:t>
            </a:r>
            <a:endPar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ها اغلب فرآیندهای سبک وزن نامیده می شوند زیرا حافظه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مخصوص به خود را دارند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42139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fa-IR" altLang="en-US" dirty="0">
                <a:cs typeface="B Nazanin" panose="00000400000000000000" pitchFamily="2" charset="-78"/>
              </a:rPr>
              <a:t>نمایش فرآیند در لینکوس</a:t>
            </a:r>
            <a:endParaRPr lang="en-US" altLang="en-US" dirty="0"/>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sz="2000" dirty="0"/>
              <a:t>Represented by the C structure </a:t>
            </a:r>
            <a:r>
              <a:rPr lang="en-US" altLang="en-US" sz="2000" dirty="0" err="1">
                <a:latin typeface="Courier New" panose="02070309020205020404" pitchFamily="49" charset="0"/>
              </a:rPr>
              <a:t>task_struct</a:t>
            </a:r>
            <a:endParaRPr lang="en-US" altLang="en-US" sz="2000" dirty="0">
              <a:latin typeface="Courier New" panose="02070309020205020404" pitchFamily="49" charset="0"/>
            </a:endParaRPr>
          </a:p>
          <a:p>
            <a:pPr>
              <a:buFont typeface="Monotype Sorts" pitchFamily="-84" charset="2"/>
              <a:buNone/>
            </a:pPr>
            <a:br>
              <a:rPr lang="en-US" altLang="en-US" sz="2000" dirty="0">
                <a:latin typeface="Courier New" panose="02070309020205020404" pitchFamily="49" charset="0"/>
              </a:rPr>
            </a:br>
            <a:r>
              <a:rPr lang="en-US" altLang="en-US" b="1" dirty="0" err="1">
                <a:latin typeface="Courier New" panose="02070309020205020404" pitchFamily="49" charset="0"/>
              </a:rPr>
              <a:t>pid</a:t>
            </a:r>
            <a:r>
              <a:rPr lang="en-US" altLang="en-US" dirty="0">
                <a:latin typeface="Courier New" panose="02070309020205020404" pitchFamily="49" charset="0"/>
              </a:rPr>
              <a:t> </a:t>
            </a:r>
            <a:r>
              <a:rPr lang="en-US" altLang="en-US" dirty="0" err="1">
                <a:latin typeface="Courier New" panose="02070309020205020404" pitchFamily="49" charset="0"/>
              </a:rPr>
              <a:t>t_pid</a:t>
            </a:r>
            <a:r>
              <a:rPr lang="en-US" altLang="en-US" dirty="0">
                <a:latin typeface="Courier New" panose="02070309020205020404" pitchFamily="49" charset="0"/>
              </a:rPr>
              <a:t>; 			/* process identifier */ </a:t>
            </a:r>
            <a:br>
              <a:rPr lang="en-US" altLang="en-US" dirty="0">
                <a:latin typeface="Courier New" panose="02070309020205020404" pitchFamily="49" charset="0"/>
              </a:rPr>
            </a:br>
            <a:r>
              <a:rPr lang="en-US" altLang="en-US" b="1" dirty="0">
                <a:latin typeface="Courier New" panose="02070309020205020404" pitchFamily="49" charset="0"/>
              </a:rPr>
              <a:t>long</a:t>
            </a:r>
            <a:r>
              <a:rPr lang="en-US" altLang="en-US" dirty="0">
                <a:latin typeface="Courier New" panose="02070309020205020404" pitchFamily="49" charset="0"/>
              </a:rPr>
              <a:t> state; 			/* state of the process */ </a:t>
            </a:r>
            <a:br>
              <a:rPr lang="en-US" altLang="en-US" dirty="0">
                <a:latin typeface="Courier New" panose="02070309020205020404" pitchFamily="49" charset="0"/>
              </a:rPr>
            </a:br>
            <a:r>
              <a:rPr lang="en-US" altLang="en-US" dirty="0">
                <a:latin typeface="Courier New" panose="02070309020205020404" pitchFamily="49" charset="0"/>
              </a:rPr>
              <a:t>unsigned int </a:t>
            </a:r>
            <a:r>
              <a:rPr lang="en-US" altLang="en-US" dirty="0" err="1">
                <a:latin typeface="Courier New" panose="02070309020205020404" pitchFamily="49" charset="0"/>
              </a:rPr>
              <a:t>time_slice</a:t>
            </a:r>
            <a:r>
              <a:rPr lang="en-US" altLang="en-US" dirty="0">
                <a:latin typeface="Courier New" panose="02070309020205020404" pitchFamily="49" charset="0"/>
              </a:rPr>
              <a:t> 	/* scheduling information */ </a:t>
            </a:r>
            <a:br>
              <a:rPr lang="en-US" altLang="en-US" dirty="0">
                <a:latin typeface="Courier New" panose="02070309020205020404" pitchFamily="49" charset="0"/>
              </a:rPr>
            </a:br>
            <a:r>
              <a:rPr lang="en-US" altLang="en-US" dirty="0">
                <a:latin typeface="Courier New" panose="02070309020205020404" pitchFamily="49" charset="0"/>
              </a:rPr>
              <a:t>struct </a:t>
            </a:r>
            <a:r>
              <a:rPr lang="en-US" altLang="en-US" dirty="0" err="1">
                <a:latin typeface="Courier New" panose="02070309020205020404" pitchFamily="49" charset="0"/>
              </a:rPr>
              <a:t>task_struct</a:t>
            </a:r>
            <a:r>
              <a:rPr lang="en-US" altLang="en-US" dirty="0">
                <a:latin typeface="Courier New" panose="02070309020205020404" pitchFamily="49" charset="0"/>
              </a:rPr>
              <a:t> *</a:t>
            </a:r>
            <a:r>
              <a:rPr lang="en-US" altLang="en-US" b="1" dirty="0">
                <a:latin typeface="Courier New" panose="02070309020205020404" pitchFamily="49" charset="0"/>
              </a:rPr>
              <a:t>parent</a:t>
            </a:r>
            <a:r>
              <a:rPr lang="en-US" altLang="en-US" dirty="0">
                <a:latin typeface="Courier New" panose="02070309020205020404" pitchFamily="49" charset="0"/>
              </a:rPr>
              <a:t>;/* this process</a:t>
            </a:r>
            <a:r>
              <a:rPr lang="ja-JP" altLang="en-US" dirty="0">
                <a:latin typeface="Courier New" panose="02070309020205020404" pitchFamily="49" charset="0"/>
              </a:rPr>
              <a:t>’</a:t>
            </a:r>
            <a:r>
              <a:rPr lang="en-US" altLang="ja-JP" dirty="0">
                <a:latin typeface="Courier New" panose="02070309020205020404" pitchFamily="49" charset="0"/>
              </a:rPr>
              <a:t>s parent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list_head</a:t>
            </a:r>
            <a:r>
              <a:rPr lang="en-US" altLang="ja-JP" dirty="0">
                <a:latin typeface="Courier New" panose="02070309020205020404" pitchFamily="49" charset="0"/>
              </a:rPr>
              <a:t> </a:t>
            </a:r>
            <a:r>
              <a:rPr lang="en-US" altLang="ja-JP" b="1" dirty="0">
                <a:latin typeface="Courier New" panose="02070309020205020404" pitchFamily="49" charset="0"/>
              </a:rPr>
              <a:t>children</a:t>
            </a:r>
            <a:r>
              <a:rPr lang="en-US" altLang="ja-JP" dirty="0">
                <a:latin typeface="Courier New" panose="02070309020205020404" pitchFamily="49" charset="0"/>
              </a:rPr>
              <a:t>; /* this process</a:t>
            </a:r>
            <a:r>
              <a:rPr lang="ja-JP" altLang="en-US" dirty="0">
                <a:latin typeface="Courier New" panose="02070309020205020404" pitchFamily="49" charset="0"/>
              </a:rPr>
              <a:t>’</a:t>
            </a:r>
            <a:r>
              <a:rPr lang="en-US" altLang="ja-JP" dirty="0">
                <a:latin typeface="Courier New" panose="02070309020205020404" pitchFamily="49" charset="0"/>
              </a:rPr>
              <a:t>s children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files_struct</a:t>
            </a:r>
            <a:r>
              <a:rPr lang="en-US" altLang="ja-JP" dirty="0">
                <a:latin typeface="Courier New" panose="02070309020205020404" pitchFamily="49" charset="0"/>
              </a:rPr>
              <a:t> *</a:t>
            </a:r>
            <a:r>
              <a:rPr lang="en-US" altLang="ja-JP" b="1" dirty="0">
                <a:latin typeface="Courier New" panose="02070309020205020404" pitchFamily="49" charset="0"/>
              </a:rPr>
              <a:t>files</a:t>
            </a:r>
            <a:r>
              <a:rPr lang="en-US" altLang="ja-JP" dirty="0">
                <a:latin typeface="Courier New" panose="02070309020205020404" pitchFamily="49" charset="0"/>
              </a:rPr>
              <a:t>;/* list of open files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mm_struct</a:t>
            </a:r>
            <a:r>
              <a:rPr lang="en-US" altLang="ja-JP" dirty="0">
                <a:latin typeface="Courier New" panose="02070309020205020404" pitchFamily="49" charset="0"/>
              </a:rPr>
              <a:t> *</a:t>
            </a:r>
            <a:r>
              <a:rPr lang="en-US" altLang="ja-JP" b="1" dirty="0">
                <a:latin typeface="Courier New" panose="02070309020205020404" pitchFamily="49" charset="0"/>
              </a:rPr>
              <a:t>mm</a:t>
            </a:r>
            <a:r>
              <a:rPr lang="en-US" altLang="ja-JP" dirty="0">
                <a:latin typeface="Courier New" panose="02070309020205020404" pitchFamily="49" charset="0"/>
              </a:rPr>
              <a:t>; 	/* address space of this process */</a:t>
            </a:r>
            <a:endParaRPr lang="en-US" altLang="en-US" dirty="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439" y="4490291"/>
            <a:ext cx="6212681" cy="21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fa-IR" altLang="en-US" dirty="0">
                <a:cs typeface="B Nazanin" panose="00000400000000000000" pitchFamily="2" charset="-78"/>
              </a:rPr>
              <a:t>زمان بندی فرآیند</a:t>
            </a:r>
            <a:endParaRPr lang="en-US" altLang="en-US" dirty="0"/>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376518" y="989705"/>
            <a:ext cx="8466268" cy="569616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 زمانبندی کننده از بین فرایندهای موجود برای اجرای بعدی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هدف</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به حداکثر رساندن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سرعت فرآیندها را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کنید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زمانبندی فرآیندها را حفظ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آماده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تمام فرآیندهایی که در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اصلی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قرار دارند، آماده و منتظر اجرا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انتظار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فرآیندهایی که منتظر یک رویداد (یعنی ورودی/خروجی)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 بین صف های مختلف مهاجرت می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fa-IR" altLang="en-US" dirty="0">
                <a:cs typeface="B Nazanin" panose="00000400000000000000" pitchFamily="2" charset="-78"/>
              </a:rPr>
              <a:t>صف آماده و انتظار</a:t>
            </a:r>
            <a:endParaRPr lang="en-US" altLang="en-US" dirty="0"/>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639" y="1142963"/>
            <a:ext cx="7139411" cy="42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0B1E62-D399-4E80-8BE2-47A417BFBADD}"/>
              </a:ext>
            </a:extLst>
          </p:cNvPr>
          <p:cNvSpPr txBox="1"/>
          <p:nvPr/>
        </p:nvSpPr>
        <p:spPr>
          <a:xfrm>
            <a:off x="0" y="5502631"/>
            <a:ext cx="8401252" cy="646331"/>
          </a:xfrm>
          <a:prstGeom prst="rect">
            <a:avLst/>
          </a:prstGeom>
          <a:noFill/>
        </p:spPr>
        <p:txBody>
          <a:bodyPr wrap="square">
            <a:spAutoFit/>
          </a:bodyPr>
          <a:lstStyle/>
          <a:p>
            <a:pPr algn="r"/>
            <a:r>
              <a:rPr lang="fa-IR" b="1" i="0" dirty="0">
                <a:solidFill>
                  <a:srgbClr val="1F1F1F"/>
                </a:solidFill>
                <a:effectLst/>
                <a:latin typeface="Google Sans"/>
                <a:cs typeface="B Nazanin" panose="00000400000000000000" pitchFamily="2" charset="-78"/>
              </a:rPr>
              <a:t>تعداد فرآیندهایی که در حال حاضر در حافظه قرار دارند، به عنوان درجه چندبرنامگی(چندفرآیندی) شناخته می‌شود.</a:t>
            </a:r>
            <a:endParaRPr lang="en-US" dirty="0">
              <a:cs typeface="B Nazanin" panose="00000400000000000000"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fa-IR" altLang="en-US" dirty="0">
                <a:cs typeface="B Nazanin" panose="00000400000000000000" pitchFamily="2" charset="-78"/>
              </a:rPr>
              <a:t>نمایش زمان بندی فرآیندها</a:t>
            </a:r>
            <a:endParaRPr lang="en-US" altLang="en-US" dirty="0"/>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329" y="1025694"/>
            <a:ext cx="7859873" cy="453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93643" y="984995"/>
            <a:ext cx="8978919"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lnSpc>
                <a:spcPts val="2625"/>
              </a:lnSpc>
              <a:spcBef>
                <a:spcPts val="1500"/>
              </a:spcBef>
              <a:spcAft>
                <a:spcPts val="1500"/>
              </a:spcAf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از یک فرایند به فرایند دیگری تغییر می‌کند، یک تغییر زمینه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رخ می‌دهد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6321" y="1546754"/>
            <a:ext cx="5984488" cy="489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dirty="0">
                <a:cs typeface="B Nazanin" panose="00000400000000000000" pitchFamily="2" charset="-78"/>
              </a:rPr>
              <a:t>Context Switch </a:t>
            </a:r>
            <a:r>
              <a:rPr lang="fa-IR" altLang="en-US" dirty="0">
                <a:cs typeface="B Nazanin" panose="00000400000000000000" pitchFamily="2" charset="-78"/>
              </a:rPr>
              <a:t>تغییر زمینه</a:t>
            </a:r>
            <a:endParaRPr lang="en-US" altLang="en-US" dirty="0">
              <a:cs typeface="B Nazanin" panose="00000400000000000000" pitchFamily="2" charset="-78"/>
            </a:endParaRP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363538" y="925158"/>
            <a:ext cx="8500763" cy="570106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زمانی که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یک فرآیند به فرآیند دیگر سوئیچ می کند، سیستم باید وضعیت فرآیند قدیمی را ذخیره کند و وضعیت ذخیره شده برای فرآیند جدید را از طریق یک سوئیچ زمینه بارگذاری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زمینه</a:t>
            </a:r>
            <a:r>
              <a:rPr lang="en-US"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فرآیند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نشان داده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سوئیچ زمینه صرفا سربار است. سیستم در هنگام سوئیچ کاری مفید انجام نمی دهد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هرچه سیستم عامل و</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PCB</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پیچیده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تر باشند،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زمینه طولانی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وابسته به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پشتیبانی سخت افزار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fa-IR" altLang="en-US" dirty="0">
                <a:cs typeface="B Nazanin" panose="00000400000000000000" pitchFamily="2" charset="-78"/>
              </a:rPr>
              <a:t>عملیاتهای فرآیند</a:t>
            </a:r>
            <a:endParaRPr lang="en-US" altLang="en-US" dirty="0"/>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pPr marL="0" marR="0" algn="r" rtl="1">
              <a:lnSpc>
                <a:spcPct val="107000"/>
              </a:lnSpc>
              <a:spcBef>
                <a:spcPts val="0"/>
              </a:spcBef>
              <a:spcAft>
                <a:spcPts val="800"/>
              </a:spcAf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باید مکانیزم هایی برای موارد زیر ارائه دهد</a:t>
            </a:r>
            <a:r>
              <a:rPr lang="en-US" sz="4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fa-IR" altLang="en-US" dirty="0">
                <a:cs typeface="B Nazanin" panose="00000400000000000000" pitchFamily="2" charset="-78"/>
              </a:rPr>
              <a:t>فصل ۳: فرآیند‌ها</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fa-IR" altLang="en-US" dirty="0">
                <a:cs typeface="B Nazanin" panose="00000400000000000000" pitchFamily="2" charset="-78"/>
              </a:rPr>
              <a:t>ایجاد فرآیند</a:t>
            </a:r>
            <a:endParaRPr lang="en-US" altLang="en-US" dirty="0"/>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457200" y="1043492"/>
            <a:ext cx="8321039" cy="5111123"/>
          </a:xfrm>
        </p:spPr>
        <p:txBody>
          <a:bodyPr/>
          <a:lstStyle/>
          <a:p>
            <a:pPr marL="0" marR="0" algn="r" rtl="1">
              <a:lnSpc>
                <a:spcPct val="107000"/>
              </a:lnSpc>
              <a:spcBef>
                <a:spcPts val="0"/>
              </a:spcBef>
              <a:spcAft>
                <a:spcPts val="800"/>
              </a:spcAf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فرآیندهای فرزند را ایجاد می‌کند</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که به نوبه خود فرآیندهای دیگری را ایجاد می‌کنند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درختی از فرآیندها</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تشکیل می‌دهند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از طریق یک شناسه فرآیند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6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شناسایی و مدیریت می شود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گذاری منابع</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همه منابع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فرزندان زیرمجموعه ای از منابع والد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 هیچ منبعی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اجرا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طور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شوند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منتظر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ماند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فرزندان خاتمه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یابند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fa-IR" altLang="en-US" dirty="0">
                <a:cs typeface="B Nazanin" panose="00000400000000000000" pitchFamily="2" charset="-78"/>
              </a:rPr>
              <a:t>ایجاد فرآیند (ادامه)</a:t>
            </a:r>
            <a:endParaRPr lang="en-US" altLang="en-US" dirty="0"/>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363835" y="838580"/>
            <a:ext cx="8128095" cy="53895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فضای آدرس</a:t>
            </a: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a:t>
            </a:r>
            <a:r>
              <a:rPr lang="fa-IR"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همانندی</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duplicate</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همان فضای آدرس والد را دارد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باعث ارتباط راحتر فرزند و والد می شود</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فرزندی با یک برنامه</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جدید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آن بارگذاری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مثال‌های یونیکس</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جدیدی ایجاد می‌کند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پس از یک</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جایگزینی فضای حافظه فرآیند با یک برنامه جدید استفاده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فراخوان</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فرزند می ماند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dirty="0"/>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41" y="1027112"/>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a:extLst>
              <a:ext uri="{FF2B5EF4-FFF2-40B4-BE49-F238E27FC236}">
                <a16:creationId xmlns:a16="http://schemas.microsoft.com/office/drawing/2014/main" id="{F28DE046-DF8E-497B-915D-27D8BB6102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6060" y="1170133"/>
            <a:ext cx="5288262" cy="10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fa-IR" altLang="en-US" dirty="0">
                <a:cs typeface="B Nazanin" panose="00000400000000000000" pitchFamily="2" charset="-78"/>
              </a:rPr>
              <a:t>درختی از فرآیندها در لینوکس</a:t>
            </a:r>
            <a:endParaRPr lang="en-US" altLang="en-US" dirty="0"/>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dirty="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469" y="1092200"/>
            <a:ext cx="5796392"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159745" y="979254"/>
            <a:ext cx="8692762" cy="5410530"/>
          </a:xfrm>
        </p:spPr>
        <p:txBody>
          <a:bodyPr/>
          <a:lstStyle/>
          <a:p>
            <a:pPr marL="0" marR="0" algn="r" rtl="1">
              <a:lnSpc>
                <a:spcPct val="107000"/>
              </a:lnSpc>
              <a:spcBef>
                <a:spcPts val="0"/>
              </a:spcBef>
              <a:spcAft>
                <a:spcPts val="800"/>
              </a:spcAf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اتمام فرایند: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آخرین دستور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می کند </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exit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سیستم عامل درخواست حذف آن را می کند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فرآیندخاتمه یافته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های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وضعیت</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(عدد صحیح)</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از فرزند به والد از طریق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fa-IR"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 </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برمی گرداند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منابع</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توسط سیستم عامل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آزاد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 شوند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ممکن است اجرای فرآیندهای فرزند را با استفاده از 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abort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دهد. از دلایل انجام این کار عبارتند از</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از منابع اختصاص داده شده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فراتر</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رفته است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وظیفه اختصاص داده شده به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دیگر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مورد نیاز نیست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در حال خروج است و </a:t>
            </a:r>
            <a:r>
              <a:rPr lang="ar-SA" sz="2700" dirty="0">
                <a:solidFill>
                  <a:srgbClr val="1F1F1F"/>
                </a:solidFill>
                <a:latin typeface="Calibri" panose="020F0502020204030204" pitchFamily="34" charset="0"/>
                <a:cs typeface="B Nazanin" panose="00000400000000000000" pitchFamily="2" charset="-78"/>
              </a:rPr>
              <a:t>سیستم</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عامل اجازه نمی دهد فرزندی در صورت خاتمه والد به کار خود ادامه دهد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برخی از سیستم عامل ها اجازه نمی دهند فرزند در صورت خاتمه والد وجود داشته باشد. اگر یک فرآیند خاتمه یابد، تمام فرزندان آن نیز باید خاتمه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آبشاری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Cascading Termination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فرزندان، نوه ها و غیره خاتمه می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توسط سیستم عامل آغاز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استفاده از فراخوان سیستمی </a:t>
            </a:r>
            <a:r>
              <a:rPr lang="en-US" sz="32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یک فرآیند فرزند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فراخوان اطلاعات وضعیت و شناسه فرآیند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خاتمه یافته را برمی گرداند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p>
          <a:p>
            <a:pPr marL="0" marR="0">
              <a:lnSpc>
                <a:spcPct val="107000"/>
              </a:lnSpc>
              <a:spcBef>
                <a:spcPts val="0"/>
              </a:spcBef>
              <a:spcAft>
                <a:spcPts val="800"/>
              </a:spcAft>
            </a:pPr>
            <a:r>
              <a:rPr lang="en-US" sz="3200" b="1" dirty="0" err="1">
                <a:effectLst/>
                <a:latin typeface="Courier New" panose="02070309020205020404" pitchFamily="49" charset="0"/>
                <a:ea typeface="Times New Roman" panose="02020603050405020304" pitchFamily="18" charset="0"/>
                <a:cs typeface="B Nazanin" panose="00000400000000000000" pitchFamily="2" charset="-78"/>
              </a:rPr>
              <a:t>pid</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 = </a:t>
            </a:r>
            <a:r>
              <a:rPr lang="en-US" sz="32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(&amp;status);</a:t>
            </a:r>
            <a:endParaRPr lang="en-US" sz="3200" b="1" dirty="0">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lnSpc>
                <a:spcPct val="107000"/>
              </a:lnSpc>
              <a:spcBef>
                <a:spcPts val="0"/>
              </a:spcBef>
              <a:spcAft>
                <a:spcPts val="0"/>
              </a:spcAft>
              <a:buSzPts val="1000"/>
              <a:buNone/>
              <a:tabLst>
                <a:tab pos="457200" algn="l"/>
              </a:tabLst>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2343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یتیم</a:t>
            </a:r>
            <a:r>
              <a:rPr lang="fa-IR" sz="2800" dirty="0">
                <a:solidFill>
                  <a:srgbClr val="1F1F1F"/>
                </a:solidFill>
                <a:latin typeface="Calibri" panose="020F0502020204030204" pitchFamily="34" charset="0"/>
                <a:cs typeface="B Nazanin" panose="00000400000000000000" pitchFamily="2" charset="-78"/>
              </a:rPr>
              <a:t>، فرآیندی است که خاتمه نیافته و فرآیند والد آن به اتمام رسیده یا خاتمه پیدا کرده است. </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Calibri" panose="020F0502020204030204" pitchFamily="34" charset="0"/>
                <a:cs typeface="B Nazanin" panose="00000400000000000000" pitchFamily="2" charset="-78"/>
              </a:rPr>
              <a:t>اگر والد بدون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فراخوانی </a:t>
            </a:r>
            <a:r>
              <a:rPr lang="en-US" sz="2800" b="1"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یابد، فرآیند به یک یتیم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Orphan</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زامبی</a:t>
            </a:r>
            <a:r>
              <a:rPr lang="fa-IR" sz="2800" dirty="0">
                <a:solidFill>
                  <a:srgbClr val="1F1F1F"/>
                </a:solidFill>
                <a:latin typeface="Calibri" panose="020F0502020204030204" pitchFamily="34" charset="0"/>
                <a:cs typeface="B Nazanin" panose="00000400000000000000" pitchFamily="2" charset="-78"/>
              </a:rPr>
              <a:t>، فرآیندی است که خاتمه یافته اما همچنان ورودی‌ای برای آن در جدول فرآیندها وجود دارد.</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فرآیندی </a:t>
            </a:r>
            <a:r>
              <a:rPr lang="fa-IR"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یافته ولی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هیچ والدی منتظر نباشد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a:t>
            </a:r>
            <a:r>
              <a:rPr lang="en-US" sz="28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نکرده باشد) فرآیند به یک زامبی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Zombie</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72557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fa-IR" altLang="en-US" sz="2800" dirty="0">
                <a:cs typeface="B Nazanin" panose="00000400000000000000" pitchFamily="2" charset="-78"/>
              </a:rPr>
              <a:t>معماری چندپردازنده ای-مرورگر کروم</a:t>
            </a:r>
            <a:endParaRPr lang="en-US" altLang="en-US" sz="2800" dirty="0"/>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451821" y="1073426"/>
            <a:ext cx="8169892" cy="5456466"/>
          </a:xfrm>
        </p:spPr>
        <p:txBody>
          <a:bodyPr/>
          <a:lstStyle/>
          <a:p>
            <a:pPr marL="0" marR="0"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بسیاری از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مرورگرهای وب به عنوان یک فرآیند واحد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شدند </a:t>
            </a:r>
            <a:endPar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یک وب سایت باعث ایجاد مشکل شود، کل مرورگر ممکن است گیر کند یا خراب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 گوگل کروم چند فرآیندی است و از سه نوع فرآیند مختلف تشکیل شده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مرورگر رابط کاربری</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دیسک و</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 را مدیریت می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رندر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کننده صفحات وب را رندر می کند، با</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HTML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جاوا اسکریپت سروکار دارد.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وب سایتی که باز می شود یک رندر کننده جدید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می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نوع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افزونه</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پلاگین 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سندباکس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(Sandbox)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اجرا می شود </a:t>
            </a:r>
            <a:r>
              <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یعنی دسترسی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دیسک و شبکه را محدود می کند و تأثیر سوء استفاده های امنیتی را به حداقل می رساند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22593"/>
            <a:ext cx="7114079" cy="143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cs typeface="B Nazanin" panose="00000400000000000000" pitchFamily="2" charset="-78"/>
              </a:rPr>
              <a:t>Outline </a:t>
            </a:r>
            <a:r>
              <a:rPr lang="fa-IR" dirty="0">
                <a:cs typeface="B Nazanin" panose="00000400000000000000" pitchFamily="2" charset="-78"/>
              </a:rPr>
              <a:t>طرح کلی</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434404" y="781503"/>
            <a:ext cx="8122875" cy="529499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مفهوم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Concept):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زمانبندی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Scheduling):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روی فرایندها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(Operations on Processes):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Interprocess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(Message Passing):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Shared-Memory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Message-Passing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هایی از سیستم 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(Examples of IPC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در سیستم های سرویس گیرنده-سرور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in Client-Server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977390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fa-IR" altLang="en-US" dirty="0">
                <a:cs typeface="B Nazanin" panose="00000400000000000000" pitchFamily="2" charset="-78"/>
              </a:rPr>
              <a:t>ارتباط بین فرایندی</a:t>
            </a:r>
            <a:r>
              <a:rPr lang="en-US" altLang="en-US" dirty="0"/>
              <a:t> (IPC)</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441064" y="1021977"/>
            <a:ext cx="8401722" cy="583602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درون یک سیستم ممکن است مستقل یا همکار باشند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می توانند بر فرآیندهای دیگر تأثیر بگذارند یا تحت تأثیر آنها قرار بگیرند</a:t>
            </a:r>
            <a:endPar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دلایل استفاده از فرآیندهای همکار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گذاری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اطلاعات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سرعت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بخشیدن</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محاسبات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ماژولار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بودن</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سهولت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به ارتباط بین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مدل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۲-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مدل های ارتباطی فرایندی</a:t>
            </a:r>
            <a:endParaRPr lang="en-US" altLang="en-US" sz="4400" dirty="0"/>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مسئله تولیدکننده و مصرف کننده</a:t>
            </a:r>
            <a:endParaRPr lang="en-US" altLang="en-US" sz="4400" dirty="0"/>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7937500" cy="5141538"/>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الگوی فرآیندهای همکار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تولید کننده اطلاعاتی را تولید می کند که توسط یک فرآیند مصرف کننده مصرف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نوع</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بدون محدودیت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(Unbounded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محدودیت عملی برای اندازه بافر قائل نمی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هرگز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می کند که اندازه بافر ثابتی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همه بافرها پر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باشند، تولید کننده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26198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a:t>
            </a:r>
            <a:r>
              <a:rPr lang="fa-IR" sz="24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اشتراک حافظه</a:t>
            </a:r>
            <a:endParaRPr lang="en-US" altLang="en-US" sz="2600" dirty="0"/>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632298" y="1177047"/>
            <a:ext cx="8307421" cy="4922195"/>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ناحیه ای از حافظه است که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بین فرآیندهایی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که می خواهند ارتباط برقرار کنند به اشتراک گذاشته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ارتباط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تحت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کنترل فرآیندهای کاربر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نه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سیستم عامل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موضوع اصلی ارائه مکانیزمی است که به فرآیندهای کاربر اجازه دهد تا زمانی که به حافظه مشترک دسترسی پیدا می کنند، اقدامات خود را همزمان سازی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همزمانی سازی در فصل های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۶</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و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مفصل پرداخته شده است.</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راهکار اشتراک حافظه- بافر محدود</a:t>
            </a:r>
            <a:endParaRPr lang="en-US" altLang="en-US" sz="2800" dirty="0"/>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dirty="0"/>
              <a:t>Shared data</a:t>
            </a:r>
          </a:p>
          <a:p>
            <a:pPr marL="1598613" lvl="3">
              <a:buFontTx/>
              <a:buNone/>
            </a:pPr>
            <a:r>
              <a:rPr lang="en-US" altLang="en-US" sz="2000" dirty="0">
                <a:latin typeface="Consolas" panose="020B0609020204030204" pitchFamily="49" charset="0"/>
              </a:rPr>
              <a:t>#define </a:t>
            </a:r>
            <a:r>
              <a:rPr lang="en-US" altLang="en-US" sz="2000" b="1" dirty="0">
                <a:latin typeface="Consolas" panose="020B0609020204030204" pitchFamily="49" charset="0"/>
              </a:rPr>
              <a:t>BUFFER_SIZE 10</a:t>
            </a:r>
          </a:p>
          <a:p>
            <a:pPr marL="1598613" lvl="3">
              <a:buFontTx/>
              <a:buNone/>
            </a:pPr>
            <a:r>
              <a:rPr lang="en-US" altLang="en-US" sz="2000" dirty="0">
                <a:latin typeface="Consolas" panose="020B0609020204030204" pitchFamily="49" charset="0"/>
              </a:rPr>
              <a:t>typedef </a:t>
            </a:r>
            <a:r>
              <a:rPr lang="en-US" altLang="en-US" sz="2000" b="1" dirty="0">
                <a:solidFill>
                  <a:srgbClr val="0070C0"/>
                </a:solidFill>
                <a:latin typeface="Consolas" panose="020B0609020204030204" pitchFamily="49" charset="0"/>
              </a:rPr>
              <a:t>struct</a:t>
            </a:r>
            <a:r>
              <a:rPr lang="en-US" altLang="en-US" sz="2000" dirty="0">
                <a:latin typeface="Consolas" panose="020B0609020204030204" pitchFamily="49" charset="0"/>
              </a:rPr>
              <a:t> {</a:t>
            </a:r>
          </a:p>
          <a:p>
            <a:pPr marL="1598613" lvl="3">
              <a:buFontTx/>
              <a:buNone/>
            </a:pPr>
            <a:r>
              <a:rPr lang="en-US" altLang="en-US" sz="2000" dirty="0">
                <a:latin typeface="Consolas" panose="020B0609020204030204" pitchFamily="49" charset="0"/>
              </a:rPr>
              <a:t>	. . .</a:t>
            </a:r>
          </a:p>
          <a:p>
            <a:pPr marL="1598613" lvl="3">
              <a:buFontTx/>
              <a:buNone/>
            </a:pPr>
            <a:r>
              <a:rPr lang="en-US" altLang="en-US" sz="2000" dirty="0">
                <a:latin typeface="Consolas" panose="020B0609020204030204" pitchFamily="49" charset="0"/>
              </a:rPr>
              <a:t>} </a:t>
            </a:r>
            <a:r>
              <a:rPr lang="en-US" altLang="en-US" sz="2000" b="1" dirty="0">
                <a:latin typeface="Consolas" panose="020B0609020204030204" pitchFamily="49" charset="0"/>
              </a:rPr>
              <a:t>item</a:t>
            </a:r>
            <a:r>
              <a:rPr lang="en-US" altLang="en-US" sz="2000" dirty="0">
                <a:latin typeface="Consolas" panose="020B0609020204030204" pitchFamily="49" charset="0"/>
              </a:rPr>
              <a:t>;</a:t>
            </a:r>
          </a:p>
          <a:p>
            <a:pPr marL="1598613" lvl="3">
              <a:buFontTx/>
              <a:buNone/>
            </a:pPr>
            <a:endParaRPr lang="en-US" altLang="en-US" sz="2000" dirty="0">
              <a:latin typeface="Consolas" panose="020B0609020204030204" pitchFamily="49" charset="0"/>
            </a:endParaRPr>
          </a:p>
          <a:p>
            <a:pPr marL="1598613" lvl="3">
              <a:buFontTx/>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[BUFFER_SIZE];</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0;</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0;</a:t>
            </a:r>
          </a:p>
          <a:p>
            <a:pPr marL="1598613" lvl="3">
              <a:buFontTx/>
              <a:buNone/>
            </a:pPr>
            <a:endParaRPr lang="en-US" altLang="en-US" dirty="0"/>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 صحیح است، اما فقط می تواند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یک منهای اندازه بافر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عنصر استفاده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1598613" lvl="3">
              <a:buFontTx/>
              <a:buNone/>
            </a:pPr>
            <a:endParaRPr lang="en-US" altLang="en-US" sz="2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688975" y="1187450"/>
            <a:ext cx="6940550" cy="4483100"/>
          </a:xfrm>
        </p:spPr>
        <p:txBody>
          <a:bodyPr/>
          <a:lstStyle/>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 </a:t>
            </a:r>
          </a:p>
          <a:p>
            <a:pPr>
              <a:buFont typeface="Monotype Sorts" pitchFamily="-84" charset="2"/>
              <a:buNone/>
            </a:pPr>
            <a:r>
              <a:rPr lang="en-US" altLang="en-US" sz="2000" dirty="0">
                <a:latin typeface="Consolas" panose="020B0609020204030204" pitchFamily="49" charset="0"/>
              </a:rPr>
              <a:t>	/* produce an item in next produced */ </a:t>
            </a:r>
          </a:p>
          <a:p>
            <a:pPr>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 out) </a:t>
            </a:r>
          </a:p>
          <a:p>
            <a:pPr>
              <a:buFont typeface="Monotype Sorts" pitchFamily="-84" charset="2"/>
              <a:buNone/>
            </a:pPr>
            <a:r>
              <a:rPr lang="en-US" altLang="en-US" sz="2000" dirty="0">
                <a:latin typeface="Consolas" panose="020B0609020204030204" pitchFamily="49" charset="0"/>
              </a:rPr>
              <a:t>		; /* </a:t>
            </a:r>
            <a:r>
              <a:rPr lang="en-US" altLang="en-US" sz="2000" b="1" dirty="0">
                <a:latin typeface="Consolas" panose="020B0609020204030204" pitchFamily="49" charset="0"/>
              </a:rPr>
              <a:t>do nothing-buffer is full</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(in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dirty="0">
                <a:latin typeface="Consolas" panose="020B0609020204030204" pitchFamily="49" charset="0"/>
              </a:rPr>
              <a:t>	</a:t>
            </a:r>
          </a:p>
          <a:p>
            <a:pPr marL="7167563" lvl="4">
              <a:buFontTx/>
              <a:buNone/>
            </a:pPr>
            <a:endParaRPr lang="en-US" altLang="en-US" sz="2000" dirty="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610834" y="1223168"/>
            <a:ext cx="7189787" cy="4411663"/>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(in == out)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 /* do nothing- buffer is empty */</a:t>
            </a:r>
            <a:br>
              <a:rPr lang="en-US" altLang="en-US" sz="2000" b="1" dirty="0">
                <a:latin typeface="Consolas" panose="020B0609020204030204" pitchFamily="49" charset="0"/>
              </a:rPr>
            </a:b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fa-IR" altLang="en-US" dirty="0">
                <a:cs typeface="B Nazanin" panose="00000400000000000000" pitchFamily="2" charset="-78"/>
              </a:rPr>
              <a:t>آیا می‌شود همه بافر را پرکرد؟</a:t>
            </a:r>
            <a:endParaRPr lang="en-US" altLang="en-US" dirty="0">
              <a:cs typeface="B Nazanin" panose="00000400000000000000" pitchFamily="2" charset="-78"/>
            </a:endParaRP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519954" y="1075766"/>
            <a:ext cx="8289062" cy="5686278"/>
          </a:xfrm>
        </p:spPr>
        <p:txBody>
          <a:bodyPr/>
          <a:lstStyle/>
          <a:p>
            <a:pPr algn="r" rtl="1"/>
            <a:r>
              <a:rPr lang="fa-IR" sz="2800" b="1" dirty="0">
                <a:solidFill>
                  <a:srgbClr val="1F1F1F"/>
                </a:solidFill>
                <a:latin typeface="Google Sans"/>
                <a:cs typeface="B Nazanin" panose="00000400000000000000" pitchFamily="2" charset="-78"/>
              </a:rPr>
              <a:t>در </a:t>
            </a:r>
            <a:r>
              <a:rPr lang="fa-IR" sz="2800" b="1" i="0" dirty="0">
                <a:solidFill>
                  <a:srgbClr val="1F1F1F"/>
                </a:solidFill>
                <a:effectLst/>
                <a:latin typeface="Google Sans"/>
                <a:cs typeface="B Nazanin" panose="00000400000000000000" pitchFamily="2" charset="-78"/>
              </a:rPr>
              <a:t>روش قبل حداکثر </a:t>
            </a:r>
            <a:r>
              <a:rPr lang="en-US" sz="2800" b="1" i="0" dirty="0">
                <a:solidFill>
                  <a:srgbClr val="1F1F1F"/>
                </a:solidFill>
                <a:effectLst/>
                <a:latin typeface="Google Sans"/>
                <a:cs typeface="B Nazanin" panose="00000400000000000000" pitchFamily="2" charset="-78"/>
              </a:rPr>
              <a:t>BUFFER_SIZE - 1 </a:t>
            </a:r>
            <a:r>
              <a:rPr lang="fa-IR" sz="28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2800" dirty="0">
              <a:cs typeface="B Nazanin" panose="00000400000000000000" pitchFamily="2" charset="-78"/>
            </a:endParaRPr>
          </a:p>
          <a:p>
            <a:pPr algn="r" rtl="1"/>
            <a:r>
              <a:rPr lang="fa-IR"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فرض کنید می‌خواهیم راه‌حلی برای مشکل مصرف‌کننده-تولیدکننده ارائه کنیم که تمام بافرها را پر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با داشتن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که تعداد بافرهای پر را ردیابی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می‌کند، انجام دهیم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ابتدا،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روی 0 تنظیم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این شمارنده صحیح توسط تولید کننده پس از تولید یک بافر جدید افزایش 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توسط مصرف کننده پس از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مصرف یک بافر کاهش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endParaRPr lang="en-US" altLang="en-US" sz="2800" dirty="0">
              <a:cs typeface="B Nazanin" panose="00000400000000000000" pitchFamily="2" charset="-78"/>
            </a:endParaRPr>
          </a:p>
        </p:txBody>
      </p:sp>
    </p:spTree>
    <p:extLst>
      <p:ext uri="{BB962C8B-B14F-4D97-AF65-F5344CB8AC3E}">
        <p14:creationId xmlns:p14="http://schemas.microsoft.com/office/powerpoint/2010/main" val="41892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fa-IR" altLang="en-US" dirty="0">
                <a:cs typeface="B Nazanin" panose="00000400000000000000" pitchFamily="2" charset="-78"/>
              </a:rPr>
              <a:t>تولید کننده</a:t>
            </a:r>
            <a:endParaRPr lang="en-US" altLang="en-US" dirty="0"/>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 produce an item in next produced */ </a:t>
            </a:r>
          </a:p>
          <a:p>
            <a:pPr marL="0" indent="0">
              <a:buFont typeface="Monotype Sorts" pitchFamily="-84" charset="2"/>
              <a:buNone/>
            </a:pP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[in]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b="1" dirty="0">
                <a:latin typeface="Consolas" panose="020B0609020204030204" pitchFamily="49" charset="0"/>
              </a:rPr>
              <a:t>in + 1</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fa-IR" altLang="en-US" dirty="0">
                <a:cs typeface="B Nazanin" panose="00000400000000000000" pitchFamily="2" charset="-78"/>
              </a:rPr>
              <a:t>مصرف کننده</a:t>
            </a:r>
            <a:endParaRPr lang="en-US" altLang="en-US" dirty="0"/>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7520358" cy="4860925"/>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0)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 	</a:t>
            </a:r>
          </a:p>
          <a:p>
            <a:pPr marL="0" indent="0">
              <a:buFont typeface="Monotype Sorts" pitchFamily="-84" charset="2"/>
              <a:buNone/>
            </a:pPr>
            <a:r>
              <a:rPr lang="en-US" altLang="en-US" sz="200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fa-IR" altLang="en-US" dirty="0">
                <a:cs typeface="B Nazanin" panose="00000400000000000000" pitchFamily="2" charset="-78"/>
              </a:rPr>
              <a:t>مفاهیم فرآیند</a:t>
            </a:r>
            <a:endParaRPr lang="en-US" altLang="en-US" dirty="0">
              <a:cs typeface="B Nazanin" panose="00000400000000000000" pitchFamily="2" charset="-78"/>
            </a:endParaRP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627315" y="884176"/>
            <a:ext cx="8318721" cy="5089647"/>
          </a:xfrm>
        </p:spPr>
        <p:txBody>
          <a:bodyPr/>
          <a:lstStyle/>
          <a:p>
            <a:pPr algn="r" rtl="1"/>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یک سیستم عامل انواع برنامه ها را اجرا می کند که به صورت فرایند  اجرا می شوند.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فرایند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برنامه ای در حال اجرا؛ اجرای فرآیند باید به صورت متوالی پیشرفت کند. اجرای موازی دستورالعمل های یک فرآیند واحد وجود ندارد.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شامل چندین بخش است:</a:t>
            </a:r>
            <a:endPar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کد برنامه، همچنین به عنوان بخش متن شناخته می شود:</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به دستورالعمل های واقعی که برنامه از آنها ساخته شده است اشاره دارد.</a:t>
            </a: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فعالیت جاری شامل شمارنده برنامه، رجیسترهای پردازنده:</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شامل اطلاعاتی در مورد وضعیت فعلی برنامه است، مانند اینکه کدام دستورالعمل در حال اجرا است و هر داده موقتی که با آن کار می کند.</a:t>
            </a:r>
          </a:p>
          <a:p>
            <a:pPr lvl="1" algn="r" rtl="1"/>
            <a:r>
              <a:rPr lang="en-US"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Stack</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حاوی داده های موقت:</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بخشی از حافظه است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که داده های موقتی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را که برنامه در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طول اجرای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خود استفاده می کند، ذخیره می کند. این شامل مواردی مانند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پارامترهای تابع</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آدرس‌های بازگشت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و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متغیرهای محلی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است. </a:t>
            </a:r>
            <a:endParaRPr lang="en-US"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بخش داده حاوی متغیرهای سراسری:</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بخش داده هایی را ذخیره می کند که توسط قسمت های مختلف برنامه قابل دسترسی است.</a:t>
            </a:r>
          </a:p>
        </p:txBody>
      </p:sp>
    </p:spTree>
    <p:extLst>
      <p:ext uri="{BB962C8B-B14F-4D97-AF65-F5344CB8AC3E}">
        <p14:creationId xmlns:p14="http://schemas.microsoft.com/office/powerpoint/2010/main" val="3207795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fa-IR" altLang="en-US" dirty="0">
                <a:cs typeface="B Nazanin" panose="00000400000000000000" pitchFamily="2" charset="-78"/>
              </a:rPr>
              <a:t>شرط مسابقه </a:t>
            </a:r>
            <a:r>
              <a:rPr lang="en-US" altLang="en-US" dirty="0">
                <a:cs typeface="B Nazanin" panose="00000400000000000000" pitchFamily="2" charset="-78"/>
              </a:rPr>
              <a:t>Race Condition</a:t>
            </a:r>
            <a:r>
              <a:rPr lang="fa-IR" altLang="en-US" dirty="0">
                <a:cs typeface="B Nazanin" panose="00000400000000000000" pitchFamily="2" charset="-78"/>
              </a:rPr>
              <a:t> </a:t>
            </a:r>
            <a:endParaRPr lang="en-US" altLang="en-US" dirty="0"/>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457200" y="963436"/>
            <a:ext cx="8428671" cy="5184445"/>
          </a:xfrm>
        </p:spPr>
        <p:txBody>
          <a:bodyPr/>
          <a:lstStyle/>
          <a:p>
            <a:pPr>
              <a:lnSpc>
                <a:spcPct val="90000"/>
              </a:lnSpc>
            </a:pPr>
            <a:r>
              <a:rPr lang="en-US" altLang="en-US" sz="2000" b="1" dirty="0">
                <a:solidFill>
                  <a:srgbClr val="000000"/>
                </a:solidFill>
                <a:latin typeface="Courier New" panose="02070309020205020404" pitchFamily="49" charset="0"/>
              </a:rPr>
              <a:t>counter++ </a:t>
            </a:r>
            <a:r>
              <a:rPr lang="en-US" altLang="en-US" dirty="0"/>
              <a:t>could be implemented as</a:t>
            </a:r>
            <a:br>
              <a:rPr lang="en-US" altLang="en-US" dirty="0"/>
            </a:br>
            <a:r>
              <a:rPr lang="en-US" altLang="en-US" b="1" dirty="0">
                <a:latin typeface="Courier New" panose="02070309020205020404" pitchFamily="49" charset="0"/>
              </a:rPr>
              <a:t>     </a:t>
            </a:r>
            <a:r>
              <a:rPr lang="en-US" altLang="en-US" b="1" dirty="0">
                <a:solidFill>
                  <a:srgbClr val="0000FF"/>
                </a:solidFill>
                <a:latin typeface="Courier New" panose="02070309020205020404" pitchFamily="49" charset="0"/>
              </a:rPr>
              <a:t>register1 = counter</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register1 = register1 + 1</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counter = register1</a:t>
            </a:r>
            <a:endParaRPr lang="en-US" altLang="en-US" sz="900" dirty="0">
              <a:solidFill>
                <a:srgbClr val="0000FF"/>
              </a:solidFill>
            </a:endParaRPr>
          </a:p>
          <a:p>
            <a:pPr>
              <a:lnSpc>
                <a:spcPct val="90000"/>
              </a:lnSpc>
            </a:pPr>
            <a:r>
              <a:rPr lang="en-US" altLang="en-US" sz="2000" b="1" dirty="0">
                <a:solidFill>
                  <a:srgbClr val="000000"/>
                </a:solidFill>
                <a:latin typeface="Courier New" panose="02070309020205020404" pitchFamily="49" charset="0"/>
              </a:rPr>
              <a:t>counter--</a:t>
            </a:r>
            <a:r>
              <a:rPr lang="en-US" altLang="en-US" b="1" dirty="0">
                <a:solidFill>
                  <a:schemeClr val="tx2"/>
                </a:solidFill>
                <a:latin typeface="Courier New" panose="02070309020205020404" pitchFamily="49" charset="0"/>
              </a:rPr>
              <a:t> </a:t>
            </a:r>
            <a:r>
              <a:rPr lang="en-US" altLang="en-US" dirty="0"/>
              <a:t>could be implemented as</a:t>
            </a:r>
            <a:br>
              <a:rPr lang="en-US" altLang="en-US" dirty="0"/>
            </a:br>
            <a:br>
              <a:rPr lang="en-US" altLang="en-US" dirty="0"/>
            </a:br>
            <a:r>
              <a:rPr lang="en-US" altLang="en-US" b="1" dirty="0">
                <a:latin typeface="Courier New" panose="02070309020205020404" pitchFamily="49" charset="0"/>
              </a:rPr>
              <a:t>     </a:t>
            </a:r>
            <a:r>
              <a:rPr lang="en-US" altLang="en-US" b="1" dirty="0">
                <a:solidFill>
                  <a:schemeClr val="tx2"/>
                </a:solidFill>
                <a:latin typeface="Courier New" panose="02070309020205020404" pitchFamily="49" charset="0"/>
              </a:rPr>
              <a:t>register2 = counter</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register2 = register2 - 1</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900" dirty="0">
              <a:solidFill>
                <a:schemeClr val="tx2"/>
              </a:solidFill>
            </a:endParaRPr>
          </a:p>
          <a:p>
            <a:pPr>
              <a:lnSpc>
                <a:spcPct val="90000"/>
              </a:lnSpc>
            </a:pPr>
            <a:r>
              <a:rPr lang="en-US" altLang="en-US" dirty="0"/>
              <a:t>Consider this execution </a:t>
            </a:r>
            <a:r>
              <a:rPr lang="en-US" altLang="en-US" b="1" dirty="0"/>
              <a:t>interleaving</a:t>
            </a:r>
            <a:r>
              <a:rPr lang="en-US" altLang="en-US" dirty="0"/>
              <a:t> with </a:t>
            </a:r>
            <a:r>
              <a:rPr lang="ja-JP" altLang="en-US" dirty="0"/>
              <a:t>“</a:t>
            </a:r>
            <a:r>
              <a:rPr lang="en-US" altLang="ja-JP" dirty="0"/>
              <a:t>count = 5</a:t>
            </a:r>
            <a:r>
              <a:rPr lang="ja-JP" altLang="en-US" dirty="0"/>
              <a:t>”</a:t>
            </a:r>
            <a:r>
              <a:rPr lang="en-US" altLang="ja-JP" dirty="0"/>
              <a:t> initially:</a:t>
            </a:r>
          </a:p>
          <a:p>
            <a:pPr lvl="1">
              <a:lnSpc>
                <a:spcPct val="90000"/>
              </a:lnSpc>
              <a:buFont typeface="Monotype Sorts" pitchFamily="-84" charset="2"/>
              <a:buNone/>
            </a:pPr>
            <a:r>
              <a:rPr lang="en-US" altLang="en-US" dirty="0"/>
              <a:t>	S0: producer execute </a:t>
            </a:r>
            <a:r>
              <a:rPr lang="en-US" altLang="en-US" b="1" dirty="0">
                <a:solidFill>
                  <a:srgbClr val="0000FF"/>
                </a:solidFill>
                <a:latin typeface="Courier New" panose="02070309020205020404" pitchFamily="49" charset="0"/>
              </a:rPr>
              <a:t>register1 = counter</a:t>
            </a:r>
            <a:r>
              <a:rPr lang="en-US" altLang="en-US" b="1" dirty="0">
                <a:latin typeface="Courier New" panose="02070309020205020404" pitchFamily="49" charset="0"/>
              </a:rPr>
              <a:t>         </a:t>
            </a:r>
            <a:r>
              <a:rPr lang="en-US" altLang="en-US" dirty="0"/>
              <a:t>{register1 = 5}</a:t>
            </a:r>
            <a:br>
              <a:rPr lang="en-US" altLang="en-US" dirty="0"/>
            </a:br>
            <a:r>
              <a:rPr lang="en-US" altLang="en-US" dirty="0"/>
              <a:t>S1: producer execute </a:t>
            </a:r>
            <a:r>
              <a:rPr lang="en-US" altLang="en-US" b="1" dirty="0">
                <a:solidFill>
                  <a:srgbClr val="0000FF"/>
                </a:solidFill>
                <a:latin typeface="Courier New" panose="02070309020205020404" pitchFamily="49" charset="0"/>
              </a:rPr>
              <a:t>register1 = register1 + 1   </a:t>
            </a:r>
            <a:r>
              <a:rPr lang="en-US" altLang="en-US" dirty="0"/>
              <a:t>{register1 = 6} </a:t>
            </a:r>
            <a:br>
              <a:rPr lang="en-US" altLang="en-US" dirty="0"/>
            </a:br>
            <a:r>
              <a:rPr lang="en-US" altLang="en-US" dirty="0"/>
              <a:t>S2: consumer execute </a:t>
            </a:r>
            <a:r>
              <a:rPr lang="en-US" altLang="en-US" b="1" dirty="0">
                <a:solidFill>
                  <a:schemeClr val="tx2"/>
                </a:solidFill>
                <a:latin typeface="Courier New" panose="02070309020205020404" pitchFamily="49" charset="0"/>
              </a:rPr>
              <a:t>register2 = counter</a:t>
            </a:r>
            <a:r>
              <a:rPr lang="en-US" altLang="en-US" b="1" dirty="0">
                <a:latin typeface="Courier New" panose="02070309020205020404" pitchFamily="49" charset="0"/>
              </a:rPr>
              <a:t>        </a:t>
            </a:r>
            <a:r>
              <a:rPr lang="en-US" altLang="en-US" dirty="0"/>
              <a:t>{register2 = 5} </a:t>
            </a:r>
            <a:br>
              <a:rPr lang="en-US" altLang="en-US" dirty="0"/>
            </a:br>
            <a:r>
              <a:rPr lang="en-US" altLang="en-US" dirty="0"/>
              <a:t>S3: consumer execute </a:t>
            </a:r>
            <a:r>
              <a:rPr lang="en-US" altLang="en-US" b="1" dirty="0">
                <a:solidFill>
                  <a:schemeClr val="tx2"/>
                </a:solidFill>
                <a:latin typeface="Courier New" panose="02070309020205020404" pitchFamily="49" charset="0"/>
              </a:rPr>
              <a:t>register2 = register2 – 1  </a:t>
            </a:r>
            <a:r>
              <a:rPr lang="en-US" altLang="en-US" dirty="0"/>
              <a:t>{register2 = 4} </a:t>
            </a:r>
            <a:br>
              <a:rPr lang="en-US" altLang="en-US" dirty="0"/>
            </a:br>
            <a:r>
              <a:rPr lang="en-US" altLang="en-US" dirty="0"/>
              <a:t>S4: producer execute </a:t>
            </a:r>
            <a:r>
              <a:rPr lang="en-US" altLang="en-US" b="1" dirty="0">
                <a:solidFill>
                  <a:srgbClr val="0000FF"/>
                </a:solidFill>
                <a:latin typeface="Courier New" panose="02070309020205020404" pitchFamily="49" charset="0"/>
              </a:rPr>
              <a:t>counter = register1         </a:t>
            </a:r>
            <a:r>
              <a:rPr lang="en-US" altLang="en-US" dirty="0"/>
              <a:t>{counter = 6 } </a:t>
            </a:r>
            <a:br>
              <a:rPr lang="en-US" altLang="en-US" dirty="0"/>
            </a:br>
            <a:r>
              <a:rPr lang="en-US" altLang="en-US" dirty="0"/>
              <a:t>S5: consumer execute </a:t>
            </a:r>
            <a:r>
              <a:rPr lang="en-US" altLang="en-US" b="1" dirty="0">
                <a:solidFill>
                  <a:schemeClr val="tx2"/>
                </a:solidFill>
                <a:latin typeface="Courier New" panose="02070309020205020404" pitchFamily="49" charset="0"/>
              </a:rPr>
              <a:t>counter = register2        </a:t>
            </a:r>
            <a:r>
              <a:rPr lang="en-US" altLang="en-US" dirty="0"/>
              <a:t>{counter = 4}</a:t>
            </a:r>
          </a:p>
          <a:p>
            <a:pPr lvl="1">
              <a:lnSpc>
                <a:spcPct val="90000"/>
              </a:lnSpc>
              <a:buFont typeface="Monotype Sorts" pitchFamily="-84" charset="2"/>
              <a:buNone/>
            </a:pPr>
            <a:endParaRPr lang="en-US" altLang="en-US" sz="2000" dirty="0"/>
          </a:p>
        </p:txBody>
      </p:sp>
    </p:spTree>
    <p:extLst>
      <p:ext uri="{BB962C8B-B14F-4D97-AF65-F5344CB8AC3E}">
        <p14:creationId xmlns:p14="http://schemas.microsoft.com/office/powerpoint/2010/main" val="296410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a:t>
            </a:r>
            <a:r>
              <a:rPr lang="fa-IR" altLang="en-US" dirty="0">
                <a:cs typeface="B Nazanin" panose="00000400000000000000" pitchFamily="2" charset="-78"/>
              </a:rPr>
              <a:t>ارسال پیام</a:t>
            </a:r>
            <a:endParaRPr lang="en-US" altLang="en-US" dirty="0"/>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338668" y="1201738"/>
            <a:ext cx="8321238" cy="5153906"/>
          </a:xfrm>
        </p:spPr>
        <p:txBody>
          <a:bodyPr/>
          <a:lstStyle/>
          <a:p>
            <a:pPr marL="0" marR="0" algn="r" rtl="1">
              <a:lnSpc>
                <a:spcPct val="107000"/>
              </a:lnSpc>
              <a:spcBef>
                <a:spcPts val="0"/>
              </a:spcBef>
              <a:spcAft>
                <a:spcPts val="800"/>
              </a:spcAft>
            </a:pPr>
            <a:r>
              <a:rPr lang="ar-SA" sz="2800" b="1"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فرایندها بدون نیاز به متغیرهای مشترک با یکدیگر ارتباط برقرار می کنند</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سیستم ارتباط بین فرایندی</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 (IPC) </a:t>
            </a: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دو عملیات را ارائه می دهد</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ارسال(پیام)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(send(message))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دریافت(پیام)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(receive(message))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اندازه پیام یا ثابت است یا متغیر</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293512" y="1016001"/>
            <a:ext cx="8353778" cy="4674936"/>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فرایندهای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بخواهند با هم ارتباط برقرار کنند، باید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ارتباطی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بین خود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ها را از طریق ارسال/دریافت رد و بدل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مسائل پیاده سازی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ها چگونه ایجاد می شوند؟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آیا یک لینک را می توان با بیش از دو فرایند مرتبط کرد؟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 لینک می تواند بین هر جفت از فرایندهای در حال ارتباط وجود داشته باشد؟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یک لینک چقدر است؟</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پیامی که لینک می تواند تحمل کند ثابت است یا متغیر؟</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لینک یک طرفه است یا دو طرفه؟</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rtl="1">
              <a:lnSpc>
                <a:spcPct val="107000"/>
              </a:lnSpc>
              <a:spcBef>
                <a:spcPts val="0"/>
              </a:spcBef>
              <a:spcAft>
                <a:spcPts val="800"/>
              </a:spcAft>
              <a:buNone/>
              <a:tabLst>
                <a:tab pos="9144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فیزیکی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باس سخت افزار</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منطقی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مستقیم یا غیرمستقیم</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 یا ناهمزمان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بافرگیری خودکار یا صریح</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fa-IR" altLang="en-US" dirty="0">
                <a:cs typeface="B Nazanin" panose="00000400000000000000" pitchFamily="2" charset="-78"/>
              </a:rPr>
              <a:t>ارتباط مستقیم</a:t>
            </a:r>
            <a:endParaRPr lang="en-US" altLang="en-US" dirty="0">
              <a:cs typeface="B Nazanin" panose="00000400000000000000" pitchFamily="2" charset="-78"/>
            </a:endParaRPr>
          </a:p>
        </p:txBody>
      </p:sp>
      <p:sp>
        <p:nvSpPr>
          <p:cNvPr id="3" name="Text Placeholder 2">
            <a:extLst>
              <a:ext uri="{FF2B5EF4-FFF2-40B4-BE49-F238E27FC236}">
                <a16:creationId xmlns:a16="http://schemas.microsoft.com/office/drawing/2014/main" id="{37AB9A74-B6C2-4350-879E-CFD734BAF641}"/>
              </a:ext>
            </a:extLst>
          </p:cNvPr>
          <p:cNvSpPr>
            <a:spLocks noGrp="1" noChangeArrowheads="1"/>
          </p:cNvSpPr>
          <p:nvPr>
            <p:ph type="body" idx="1"/>
          </p:nvPr>
        </p:nvSpPr>
        <p:spPr bwMode="auto">
          <a:xfrm>
            <a:off x="540497" y="810385"/>
            <a:ext cx="8146303" cy="50629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algn="r" rtl="1">
              <a:spcBef>
                <a:spcPct val="0"/>
              </a:spcBef>
              <a:buClrTx/>
              <a:buSzTx/>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باید یکدیگر را به طور واضح نامگذاری 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send</a:t>
            </a:r>
            <a:r>
              <a:rPr lang="en-US" altLang="en-US" sz="2000" dirty="0">
                <a:cs typeface="B Nazanin" panose="00000400000000000000" pitchFamily="2" charset="-78"/>
              </a:rPr>
              <a:t> (</a:t>
            </a:r>
            <a:r>
              <a:rPr lang="en-US" altLang="en-US" sz="2000" i="1" dirty="0">
                <a:cs typeface="B Nazanin" panose="00000400000000000000" pitchFamily="2" charset="-78"/>
              </a:rPr>
              <a:t>P, message</a:t>
            </a:r>
            <a:r>
              <a:rPr lang="en-US" altLang="en-US" sz="2000" dirty="0">
                <a:cs typeface="B Nazanin" panose="00000400000000000000" pitchFamily="2" charset="-78"/>
              </a:rPr>
              <a:t>) – P</a:t>
            </a:r>
            <a:r>
              <a:rPr lang="fa-IR" altLang="en-US" sz="2000" dirty="0">
                <a:cs typeface="B Nazanin" panose="00000400000000000000" pitchFamily="2" charset="-78"/>
              </a:rPr>
              <a:t>ارسال یک پیام به فرایند</a:t>
            </a:r>
            <a:endParaRPr lang="en-US" altLang="en-US" sz="2000" dirty="0">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receive</a:t>
            </a:r>
            <a:r>
              <a:rPr lang="en-US" altLang="en-US" sz="2000" dirty="0">
                <a:cs typeface="B Nazanin" panose="00000400000000000000" pitchFamily="2" charset="-78"/>
              </a:rPr>
              <a:t>(</a:t>
            </a:r>
            <a:r>
              <a:rPr lang="en-US" altLang="en-US" sz="2000" i="1" dirty="0">
                <a:cs typeface="B Nazanin" panose="00000400000000000000" pitchFamily="2" charset="-78"/>
              </a:rPr>
              <a:t>Q, message</a:t>
            </a:r>
            <a:r>
              <a:rPr lang="en-US" altLang="en-US" sz="2000" dirty="0">
                <a:cs typeface="B Nazanin" panose="00000400000000000000" pitchFamily="2" charset="-78"/>
              </a:rPr>
              <a:t>) – Q </a:t>
            </a:r>
            <a:r>
              <a:rPr lang="fa-IR" altLang="en-US" sz="2000" dirty="0">
                <a:cs typeface="B Nazanin" panose="00000400000000000000" pitchFamily="2" charset="-78"/>
              </a:rPr>
              <a:t>دریافت یک پیام از فرایند</a:t>
            </a:r>
            <a:endParaRPr lang="en-US" altLang="en-US" sz="2000" dirty="0">
              <a:cs typeface="B Nazanin" panose="00000400000000000000" pitchFamily="2" charset="-78"/>
            </a:endParaRPr>
          </a:p>
          <a:p>
            <a:pPr algn="r" rtl="1">
              <a:spcBef>
                <a:spcPct val="0"/>
              </a:spcBef>
              <a:buClrTx/>
              <a:buSzTx/>
            </a:pPr>
            <a:endParaRPr kumimoji="0" lang="en-US" altLang="en-US" sz="36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r" rtl="1">
              <a:spcBef>
                <a:spcPct val="0"/>
              </a:spcBef>
              <a:buClrTx/>
              <a:buSzTx/>
            </a:pPr>
            <a:r>
              <a:rPr kumimoji="0" lang="ar-SA" altLang="en-US" sz="3200" b="1" i="0" u="none" strike="noStrike" cap="none" normalizeH="0" baseline="0" dirty="0">
                <a:ln>
                  <a:noFill/>
                </a:ln>
                <a:solidFill>
                  <a:srgbClr val="CC6600"/>
                </a:solidFill>
                <a:effectLst/>
                <a:latin typeface="Arial" panose="020B0604020202020204" pitchFamily="34" charset="0"/>
                <a:ea typeface="Times New Roman" panose="02020603050405020304" pitchFamily="18" charset="0"/>
                <a:cs typeface="B Nazanin" panose="00000400000000000000" pitchFamily="2" charset="-78"/>
              </a:rPr>
              <a:t>ویژگی های لینک ارتباطی</a:t>
            </a:r>
            <a:endParaRPr kumimoji="0" lang="en-US" altLang="en-US" sz="3200" b="1" i="0" u="none" strike="noStrike" cap="none" normalizeH="0" baseline="0" dirty="0">
              <a:ln>
                <a:noFill/>
              </a:ln>
              <a:solidFill>
                <a:srgbClr val="CC6600"/>
              </a:solidFill>
              <a:effectLst/>
              <a:ea typeface="Times New Roman" panose="02020603050405020304" pitchFamily="18" charset="0"/>
              <a:cs typeface="B Nazanin" panose="00000400000000000000" pitchFamily="2" charset="-78"/>
            </a:endParaRPr>
          </a:p>
          <a:p>
            <a:pPr marL="400050" lvl="1" indent="0" algn="r" rtl="1">
              <a:spcBef>
                <a:spcPct val="0"/>
              </a:spcBef>
              <a:buClrTx/>
              <a:buSzTx/>
              <a:buFontTx/>
              <a:buChar char="•"/>
            </a:pP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ها به طور خودکار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دقیقاً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از فرایندهای در حال ارتباط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وصل</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بین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فقط 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ممکن است یک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باشد، اما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معمولاً دو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algn="r">
              <a:spcBef>
                <a:spcPct val="0"/>
              </a:spcBef>
              <a:buClrTx/>
              <a:buSzTx/>
            </a:pPr>
            <a:endParaRPr kumimoji="0" lang="en-US" altLang="en-US" sz="36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fa-IR" altLang="en-US" dirty="0">
                <a:cs typeface="B Nazanin" panose="00000400000000000000" pitchFamily="2" charset="-78"/>
              </a:rPr>
              <a:t>ارتباط غیر مستقیم</a:t>
            </a:r>
            <a:endParaRPr lang="en-US" altLang="en-US" dirty="0"/>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319803" y="842962"/>
            <a:ext cx="8451663" cy="5670727"/>
          </a:xfrm>
        </p:spPr>
        <p:txBody>
          <a:bodyPr/>
          <a:lstStyle/>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پیام ها از صندوق</a:t>
            </a:r>
            <a:r>
              <a:rPr lang="fa-IR"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های پستی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(همچنین به عنوان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 شوند) هدایت و دریافت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fa-IR" sz="2800" dirty="0">
                <a:solidFill>
                  <a:srgbClr val="1F1F1F"/>
                </a:solidFill>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شناسه</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منحصر به فرد 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فرایندها فقط در صورتی می توانند ارتباط برقرار کنند که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ویژگی های لینک ارتباطی (مدل </a:t>
            </a:r>
            <a:r>
              <a:rPr lang="fa-IR" sz="28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پورت</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فقط در صورتی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برقرار</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 شود که فرایندها یک </a:t>
            </a:r>
            <a:r>
              <a:rPr lang="fa-IR" sz="2800" b="1" dirty="0">
                <a:solidFill>
                  <a:srgbClr val="1F1F1F"/>
                </a:solidFill>
                <a:latin typeface="Calibri" panose="020F0502020204030204" pitchFamily="34" charset="0"/>
                <a:ea typeface="Calibri" panose="020F0502020204030204" pitchFamily="34" charset="0"/>
                <a:cs typeface="B Nazanin" panose="00000400000000000000" pitchFamily="2" charset="-78"/>
              </a:rPr>
              <a:t>پورت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مشترک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داشته باشند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ممکن است با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مرتبط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جفت از فرایندها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ممکن است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لینک ارتباطی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 ممکن است یک طرفه یا دو طرفه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225778" y="1135063"/>
            <a:ext cx="8192735" cy="382111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صندوق پستی جدید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طریق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حذف</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عملگرهای ابتدایی به صورت زیر تعریف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a:r>
              <a:rPr lang="en-US" altLang="en-US" sz="2400" b="1" dirty="0">
                <a:latin typeface="Courier New" panose="02070309020205020404" pitchFamily="49" charset="0"/>
              </a:rPr>
              <a:t>send</a:t>
            </a:r>
            <a:r>
              <a:rPr lang="en-US" altLang="en-US" sz="2400" dirty="0"/>
              <a:t>(</a:t>
            </a:r>
            <a:r>
              <a:rPr lang="en-US" altLang="en-US" sz="2400" i="1" dirty="0"/>
              <a:t>A, message</a:t>
            </a:r>
            <a:r>
              <a:rPr lang="en-US" altLang="en-US" sz="2400" dirty="0"/>
              <a:t>) – send a message to port A</a:t>
            </a:r>
          </a:p>
          <a:p>
            <a:pPr lvl="1"/>
            <a:r>
              <a:rPr lang="en-US" altLang="en-US" sz="2400" b="1" dirty="0">
                <a:latin typeface="Courier New" panose="02070309020205020404" pitchFamily="49" charset="0"/>
              </a:rPr>
              <a:t>receive</a:t>
            </a:r>
            <a:r>
              <a:rPr lang="en-US" altLang="en-US" sz="2400" dirty="0"/>
              <a:t>(</a:t>
            </a:r>
            <a:r>
              <a:rPr lang="en-US" altLang="en-US" sz="2400" i="1" dirty="0"/>
              <a:t>A, message</a:t>
            </a:r>
            <a:r>
              <a:rPr lang="en-US" altLang="en-US" sz="2400" dirty="0"/>
              <a:t>) – receive a message from port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3074" name="Picture 2" descr="clip_image006">
            <a:extLst>
              <a:ext uri="{FF2B5EF4-FFF2-40B4-BE49-F238E27FC236}">
                <a16:creationId xmlns:a16="http://schemas.microsoft.com/office/drawing/2014/main" id="{84CF8DD1-F3D0-4B59-975A-0088FB664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27" y="1034619"/>
            <a:ext cx="3003805" cy="168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383823" y="1127125"/>
            <a:ext cx="8161866" cy="530754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سه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P1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می 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مسئله: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چه کسی پیام را دریافت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راه‌حل‌ها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یک لینک حداکثر با دو فرآیند مرتبط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فقط به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فرایند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زمان اجازه دهید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دریافت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به طور دلخواه گیرنده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مطلع می شود که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گیرنده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چه کسی بوده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2050" name="Picture 2" descr="clip_image002">
            <a:extLst>
              <a:ext uri="{FF2B5EF4-FFF2-40B4-BE49-F238E27FC236}">
                <a16:creationId xmlns:a16="http://schemas.microsoft.com/office/drawing/2014/main" id="{AC0F76E7-803D-4DB5-89D6-CF68DD65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24" y="2130358"/>
            <a:ext cx="1601355" cy="180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cs typeface="B Nazanin" panose="00000400000000000000" pitchFamily="2" charset="-78"/>
              </a:rPr>
              <a:t>Synchronization</a:t>
            </a:r>
            <a:r>
              <a:rPr lang="fa-IR" altLang="en-US" dirty="0">
                <a:cs typeface="B Nazanin" panose="00000400000000000000" pitchFamily="2" charset="-78"/>
              </a:rPr>
              <a:t>همگامی </a:t>
            </a:r>
            <a:endParaRPr lang="en-US" altLang="en-US" dirty="0">
              <a:cs typeface="B Nazanin" panose="00000400000000000000" pitchFamily="2" charset="-78"/>
            </a:endParaRP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11016" y="851279"/>
            <a:ext cx="8542606" cy="5766961"/>
          </a:xfrm>
        </p:spPr>
        <p:txBody>
          <a:bodyPr/>
          <a:lstStyle/>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ارسال پیام ممکن است مسدود کننده یا غیرمسدود کننده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شدن به عنوان 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تا زمانی که پیام دریافت نشود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تا ارسال دیگری انجام نشود.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تا زمانی که پیامی در دسترس نباشد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غیر مسدود شدن به عنوان ناهمزمان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پیام را ارسال می کند و ادامه می 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دریافت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معتبر</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یا</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تهی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u="sng"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null</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ترکیب‌های مختلفی امکان‌پذیر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اگر هم ارسال و هم دریافت مسدود کننده باشند، یک دیدار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(rendezvous)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داریم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1592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53218" y="984737"/>
            <a:ext cx="8496887" cy="5584875"/>
          </a:xfrm>
        </p:spPr>
        <p:txBody>
          <a:bodyPr/>
          <a:lstStyle/>
          <a:p>
            <a:r>
              <a:rPr lang="en-US" altLang="en-US" sz="2400" b="1" dirty="0"/>
              <a:t>Producer</a:t>
            </a:r>
          </a:p>
          <a:p>
            <a:pPr>
              <a:spcBef>
                <a:spcPct val="0"/>
              </a:spcBef>
              <a:buClrTx/>
              <a:buSzTx/>
              <a:buFont typeface="Monotype Sorts" pitchFamily="-84" charset="2"/>
              <a:buNone/>
            </a:pPr>
            <a:r>
              <a:rPr lang="en-US" altLang="en-US" sz="2400" dirty="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next_produced;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produce</a:t>
            </a:r>
            <a:r>
              <a:rPr kumimoji="0" lang="en-US" altLang="en-US" sz="2400" dirty="0">
                <a:latin typeface="Courier New" panose="02070309020205020404" pitchFamily="49" charset="0"/>
                <a:cs typeface="Courier New" panose="02070309020205020404" pitchFamily="49" charset="0"/>
              </a:rPr>
              <a:t> an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send</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 </a:t>
            </a:r>
          </a:p>
          <a:p>
            <a:pPr>
              <a:spcBef>
                <a:spcPct val="0"/>
              </a:spcBef>
              <a:buClrTx/>
              <a:buSzTx/>
              <a:buFont typeface="Monotype Sorts" pitchFamily="-84" charset="2"/>
              <a:buNone/>
            </a:pPr>
            <a:endParaRPr lang="en-US" altLang="en-US" sz="2400" dirty="0"/>
          </a:p>
          <a:p>
            <a:r>
              <a:rPr lang="en-US" altLang="en-US" sz="2400" b="1" dirty="0"/>
              <a:t>Consumer</a:t>
            </a:r>
          </a:p>
          <a:p>
            <a:pPr>
              <a:spcBef>
                <a:spcPct val="0"/>
              </a:spcBef>
              <a:buClrTx/>
              <a:buSzTx/>
              <a:buFont typeface="Monotype Sorts" pitchFamily="-84" charset="2"/>
              <a:buNone/>
            </a:pPr>
            <a:r>
              <a:rPr lang="en-US" altLang="en-US" sz="2400" dirty="0"/>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next_consumed;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receive</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next_consumed</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 </a:t>
            </a:r>
            <a:r>
              <a:rPr kumimoji="0" lang="en-US" altLang="en-US" sz="2400" b="1" dirty="0">
                <a:latin typeface="Courier New" panose="02070309020205020404" pitchFamily="49" charset="0"/>
                <a:cs typeface="Courier New" panose="02070309020205020404" pitchFamily="49" charset="0"/>
              </a:rPr>
              <a:t>consume</a:t>
            </a:r>
            <a:r>
              <a:rPr kumimoji="0" lang="en-US" altLang="en-US" sz="2400" dirty="0">
                <a:latin typeface="Courier New" panose="02070309020205020404" pitchFamily="49" charset="0"/>
                <a:cs typeface="Courier New" panose="02070309020205020404" pitchFamily="49" charset="0"/>
              </a:rPr>
              <a:t> the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next_consumed </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endParaRPr lang="en-US" altLang="en-US" sz="2400"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fa-IR" altLang="en-US" dirty="0">
                <a:cs typeface="B Nazanin" panose="00000400000000000000" pitchFamily="2" charset="-78"/>
              </a:rPr>
              <a:t>مفاهیم فرآیند</a:t>
            </a:r>
            <a:endParaRPr lang="en-US" altLang="en-US" dirty="0"/>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301214" y="1000462"/>
            <a:ext cx="8546695" cy="5627350"/>
          </a:xfrm>
        </p:spPr>
        <p:txBody>
          <a:bodyPr/>
          <a:lstStyle/>
          <a:p>
            <a:pPr algn="r" rtl="1"/>
            <a:r>
              <a:rPr lang="en-US"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Heap</a:t>
            </a:r>
            <a:r>
              <a:rPr lang="fa-IR"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حاوی حافظه اختصاص یافته به صورت پویا در زمان اجرا:</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هیپ ناحیه دیگری از حافظه است که برنامه می تواند در حین اجرا برای اختصاص حافظه حسب نیاز از آن استفاده کند. برنامه نویس این قسمت را کنترل می کند و میتواند درخواست حافظه نماید و به صورت اشاره گر سیستم عامل این قسمت را در اختیار برنامه نویس قرار می دهد و به صورت خودکار پاک نمیشود و باید </a:t>
            </a:r>
            <a:r>
              <a:rPr lang="en-US"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Garbage collector</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آن را حذف کند.</a:t>
            </a:r>
            <a:endPar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endParaRP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یک موجودیت غیرفعال است که روی دیسک ذخیره می شود (فایل اجرایی)؛ در مقابل فرآیند فعال است.</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زمانی به فرآیند تبدیل می شود که فایل اجرایی به حافظه بارگذاری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اجرای برنامه از طریق کلیک های ماوس رابط گرافیکی </a:t>
            </a:r>
            <a:r>
              <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GUI، </a:t>
            </a:r>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وارد کردن نام آن در خط فرمان و غیره آغاز می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یک برنامه می تواند منجر به چندین فرآیند شود.</a:t>
            </a:r>
          </a:p>
          <a:p>
            <a:pPr lvl="1"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سناریویی را در نظر بگیرید که کاربران متعددی یک برنامه یکسان را اجرا می کنند.</a:t>
            </a:r>
          </a:p>
        </p:txBody>
      </p:sp>
    </p:spTree>
    <p:extLst>
      <p:ext uri="{BB962C8B-B14F-4D97-AF65-F5344CB8AC3E}">
        <p14:creationId xmlns:p14="http://schemas.microsoft.com/office/powerpoint/2010/main" val="531722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fa-IR" altLang="en-US" dirty="0">
                <a:cs typeface="B Nazanin" panose="00000400000000000000" pitchFamily="2" charset="-78"/>
              </a:rPr>
              <a:t>بافر کردن</a:t>
            </a:r>
            <a:endParaRPr lang="en-US" altLang="en-US" dirty="0">
              <a:cs typeface="B Nazanin" panose="00000400000000000000" pitchFamily="2" charset="-78"/>
            </a:endParaRP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5020556"/>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پیام ها به لینک ارتباطی متصل هستند و به سه روش پیاده سازی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صفر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(Zero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پیامی روی لینک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نمی‌شود. </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باید منتظر گیرنده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(rendezvous)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محدودی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لینک پر باشد، فرستنده 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نامحدود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نامحدود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هرگز 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0" marR="0" algn="r" rtl="1"/>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محلی پیشرفته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Local Procedure Call - LPC</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روش</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بر پایه ارسال پیام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تنها بین فرآیندهای روی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سیستم واحد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کار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از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latin typeface="Calibri" panose="020F0502020204030204" pitchFamily="34" charset="0"/>
                <a:cs typeface="B Nazanin" panose="00000400000000000000" pitchFamily="2" charset="-78"/>
              </a:rPr>
              <a:t>برای </a:t>
            </a:r>
            <a:r>
              <a:rPr lang="ar-SA" sz="2800" b="1" dirty="0">
                <a:solidFill>
                  <a:srgbClr val="1F1F1F"/>
                </a:solidFill>
                <a:latin typeface="Calibri" panose="020F0502020204030204" pitchFamily="34" charset="0"/>
                <a:cs typeface="B Nazanin" panose="00000400000000000000" pitchFamily="2" charset="-78"/>
              </a:rPr>
              <a:t>ایجاد و نگهداری کانال های ارتباطی </a:t>
            </a:r>
            <a:r>
              <a:rPr lang="ar-SA" sz="2800" dirty="0">
                <a:solidFill>
                  <a:srgbClr val="1F1F1F"/>
                </a:solidFill>
                <a:latin typeface="Calibri" panose="020F0502020204030204" pitchFamily="34" charset="0"/>
                <a:cs typeface="B Nazanin" panose="00000400000000000000" pitchFamily="2" charset="-78"/>
              </a:rPr>
              <a:t>استفاده می کند.</a:t>
            </a:r>
            <a:endParaRPr lang="en-US" sz="2800" dirty="0">
              <a:solidFill>
                <a:srgbClr val="1F1F1F"/>
              </a:solidFill>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سیسستم عامل ویندوز امکان پشتیبانی از چندین محیط عملیاتی یا زیرسیستم را فراهم می‌آورد. </a:t>
            </a: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برنامه‌های کاربردی از طریق یک مکانیزم ارسال و دریافت پیام که به آن </a:t>
            </a:r>
            <a:r>
              <a:rPr lang="en-US" sz="2800" dirty="0">
                <a:solidFill>
                  <a:srgbClr val="1F1F1F"/>
                </a:solidFill>
                <a:latin typeface="Calibri" panose="020F0502020204030204" pitchFamily="34" charset="0"/>
                <a:cs typeface="B Nazanin" panose="00000400000000000000" pitchFamily="2" charset="-78"/>
              </a:rPr>
              <a:t>IPC </a:t>
            </a:r>
            <a:r>
              <a:rPr lang="fa-IR" sz="2800" dirty="0">
                <a:solidFill>
                  <a:srgbClr val="1F1F1F"/>
                </a:solidFill>
                <a:latin typeface="Calibri" panose="020F0502020204030204" pitchFamily="34" charset="0"/>
                <a:cs typeface="B Nazanin" panose="00000400000000000000" pitchFamily="2" charset="-78"/>
              </a:rPr>
              <a:t>ارتباط بین فرایندها، نیز گفته می‌شود، با این زیرسیستم‌ها ارتباط برقرار می‌کنند.</a:t>
            </a: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893069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pPr algn="r" rtl="1"/>
            <a:r>
              <a:rPr lang="fa-IR" sz="3200" b="1" i="0" dirty="0">
                <a:solidFill>
                  <a:srgbClr val="1F1F1F"/>
                </a:solidFill>
                <a:effectLst/>
                <a:latin typeface="Google Sans"/>
                <a:cs typeface="B Nazanin" panose="00000400000000000000" pitchFamily="2" charset="-78"/>
              </a:rPr>
              <a:t>سوکت ها </a:t>
            </a:r>
            <a:r>
              <a:rPr lang="en-US" sz="3200" b="1" i="0" dirty="0">
                <a:solidFill>
                  <a:srgbClr val="1F1F1F"/>
                </a:solidFill>
                <a:effectLst/>
                <a:latin typeface="Google Sans"/>
                <a:cs typeface="B Nazanin" panose="00000400000000000000" pitchFamily="2" charset="-78"/>
              </a:rPr>
              <a:t>Sockets</a:t>
            </a:r>
            <a:endParaRPr lang="en-US" altLang="en-US" sz="3200" dirty="0">
              <a:cs typeface="B Nazanin" panose="00000400000000000000" pitchFamily="2" charset="-78"/>
            </a:endParaRPr>
          </a:p>
          <a:p>
            <a:pPr algn="r" rtl="1"/>
            <a:r>
              <a:rPr lang="fa-IR" sz="3200" b="1" i="0" dirty="0">
                <a:solidFill>
                  <a:srgbClr val="1F1F1F"/>
                </a:solidFill>
                <a:effectLst/>
                <a:latin typeface="Google Sans"/>
                <a:cs typeface="B Nazanin" panose="00000400000000000000" pitchFamily="2" charset="-78"/>
              </a:rPr>
              <a:t>فراخوان رویه از راه دور </a:t>
            </a:r>
            <a:r>
              <a:rPr lang="en-US" sz="3200" b="1" i="0" dirty="0">
                <a:solidFill>
                  <a:srgbClr val="1F1F1F"/>
                </a:solidFill>
                <a:effectLst/>
                <a:latin typeface="Google Sans"/>
                <a:cs typeface="B Nazanin" panose="00000400000000000000" pitchFamily="2" charset="-78"/>
              </a:rPr>
              <a:t>RPC - Remote Procedure Calls</a:t>
            </a:r>
          </a:p>
          <a:p>
            <a:pPr algn="r" rtl="1"/>
            <a:endParaRPr lang="en-US" altLang="en-US" sz="3200" dirty="0">
              <a:cs typeface="B Nazanin" panose="00000400000000000000" pitchFamily="2" charset="-7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457200" y="1016001"/>
            <a:ext cx="8229600" cy="5283200"/>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به عنوان یک نقطه انتهایی </a:t>
            </a:r>
            <a:r>
              <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(end-points)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برقراری ارتباط تعریف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ترکیبی از 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پورت - عددی که در ابتدای بسته پیام برای تمایز قائل شدن بین سرویس های شبکه روی یک میزبان گنجانده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latin typeface="Calibri" panose="020F050202020403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161.25.19.8:</a:t>
            </a:r>
            <a:r>
              <a:rPr lang="ar-SA" sz="2800" b="1" dirty="0">
                <a:solidFill>
                  <a:srgbClr val="00B0F0"/>
                </a:solidFill>
                <a:effectLst/>
                <a:latin typeface="Calibri" panose="020F0502020204030204" pitchFamily="34" charset="0"/>
                <a:ea typeface="Times New Roman" panose="02020603050405020304" pitchFamily="18" charset="0"/>
                <a:cs typeface="B Nazanin" panose="00000400000000000000" pitchFamily="2" charset="-78"/>
              </a:rPr>
              <a:t>1625</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پورت 1625 روی میزبان 161.25.19.8 اشاره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یک جفت سوکت برقرار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پورت های زیر 1024 درگاه های شناخته شده هستند که برای سرویس های استاندارد استفاده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خاص 127.0.0.1</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(loopback)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اشاره به سیستمی که فرآیند در حال اجرا است استفاده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dirty="0"/>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E613C7B-7495-499B-8250-EA5A4087F29D}"/>
              </a:ext>
            </a:extLst>
          </p:cNvPr>
          <p:cNvPicPr>
            <a:picLocks noChangeAspect="1"/>
          </p:cNvPicPr>
          <p:nvPr/>
        </p:nvPicPr>
        <p:blipFill>
          <a:blip r:embed="rId2"/>
          <a:stretch>
            <a:fillRect/>
          </a:stretch>
        </p:blipFill>
        <p:spPr>
          <a:xfrm>
            <a:off x="821601" y="1414901"/>
            <a:ext cx="7033870" cy="3444538"/>
          </a:xfrm>
          <a:prstGeom prst="rect">
            <a:avLst/>
          </a:prstGeom>
        </p:spPr>
      </p:pic>
    </p:spTree>
    <p:extLst>
      <p:ext uri="{BB962C8B-B14F-4D97-AF65-F5344CB8AC3E}">
        <p14:creationId xmlns:p14="http://schemas.microsoft.com/office/powerpoint/2010/main" val="263544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11CF1B2-752B-42B4-92A0-9BF17F3EDBC1}"/>
              </a:ext>
            </a:extLst>
          </p:cNvPr>
          <p:cNvPicPr>
            <a:picLocks noChangeAspect="1"/>
          </p:cNvPicPr>
          <p:nvPr/>
        </p:nvPicPr>
        <p:blipFill>
          <a:blip r:embed="rId2"/>
          <a:stretch>
            <a:fillRect/>
          </a:stretch>
        </p:blipFill>
        <p:spPr>
          <a:xfrm>
            <a:off x="1740560" y="1196261"/>
            <a:ext cx="5358080" cy="5092829"/>
          </a:xfrm>
          <a:prstGeom prst="rect">
            <a:avLst/>
          </a:prstGeom>
        </p:spPr>
      </p:pic>
    </p:spTree>
    <p:extLst>
      <p:ext uri="{BB962C8B-B14F-4D97-AF65-F5344CB8AC3E}">
        <p14:creationId xmlns:p14="http://schemas.microsoft.com/office/powerpoint/2010/main" val="346342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844" y="1080299"/>
            <a:ext cx="5444673" cy="54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4880114" y="1080299"/>
            <a:ext cx="4344334" cy="6115127"/>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 نوع سوکت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اتصال محور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(TCP)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بدون اتصال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(UDP)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MulticastSocket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 را می توان به چندین گیرنده ارسال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lvl="1"/>
            <a:endParaRPr lang="en-US" altLang="en-US" sz="3200" dirty="0">
              <a:cs typeface="B Nazanin" panose="00000400000000000000" pitchFamily="2" charset="-78"/>
            </a:endParaRPr>
          </a:p>
          <a:p>
            <a:endParaRPr lang="en-US" altLang="en-US" sz="3200" dirty="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fa-IR" altLang="en-US" dirty="0">
                <a:cs typeface="B Nazanin" panose="00000400000000000000" pitchFamily="2" charset="-78"/>
              </a:rPr>
              <a:t>فرآیند در حافظه</a:t>
            </a:r>
            <a:endParaRPr lang="en-US" altLang="en-US" dirty="0"/>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43077" y="1171576"/>
            <a:ext cx="2469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774" y="945769"/>
            <a:ext cx="6186311" cy="568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0" marR="0" algn="r" rtl="1">
              <a:lnSpc>
                <a:spcPct val="115000"/>
              </a:lnSpc>
              <a:spcBef>
                <a:spcPts val="0"/>
              </a:spcBef>
              <a:spcAft>
                <a:spcPts val="1000"/>
              </a:spcAft>
            </a:pPr>
            <a:r>
              <a:rPr lang="ar-SA"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فراخوانی رویه از راه </a:t>
            </a: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دور (RPC) یک مکانیزم برای انتزاع فراخوانی رویه بین فرآیندها در سیستم‌های توزیع شده بر بستر شبکه است. </a:t>
            </a:r>
            <a:endParaRPr lang="en-US"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15000"/>
              </a:lnSpc>
              <a:spcBef>
                <a:spcPts val="0"/>
              </a:spcBef>
              <a:spcAft>
                <a:spcPts val="1000"/>
              </a:spcAft>
            </a:pP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به عبارت دیگر، این پروتکل به برنامه‌نویس این امکان را می‌دهد تا توابع موجود روی یک کامپیوتر دیگر در شبکه را اجرا کند، گویی آن توابع به صورت محلی در دسترس هستند.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marL="0" algn="r" rtl="1">
              <a:lnSpc>
                <a:spcPct val="115000"/>
              </a:lnSpc>
              <a:spcBef>
                <a:spcPts val="0"/>
              </a:spcBef>
              <a:spcAft>
                <a:spcPts val="10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رویه از راه دور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(RPC - Remote Procedure Calls)</a:t>
            </a:r>
            <a:endParaRPr lang="en-US"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RPC از پورت‌ها برای تمایز قائل شدن بین سرویس‌های مختلف استفاده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یک پروکسی در سمت کلاینت است که به عنوان ن</a:t>
            </a:r>
            <a:r>
              <a:rPr lang="fa-IR" sz="24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ماینده‌ی پروسیجر واقعی </a:t>
            </a: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روی سرور عمل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سمت کلاینت مسئولیت یافتن سرور مقصد و آماده‌سازی (marshaling) پارامترهای ارسالی را برعهده دارد</a:t>
            </a:r>
            <a:r>
              <a:rPr lang="en-US" sz="2400" dirty="0">
                <a:solidFill>
                  <a:srgbClr val="000000"/>
                </a:solidFill>
                <a:effectLst/>
                <a:latin typeface="Helvetica"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در سمت سرور، Stub دیگر این پیام را دریافت کرده و پارامترهای آماده‌سازی شده را از حالت آماده‌سازی خارج (unmarshaling) کرده و در نهایت، پروسیجر مورد نظر را روی سرور اجرا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بر روی سیستم‌عامل ویندوز، کدهای Stub بر اساس مشخصات نوشته شده با زبان تعریف رابط مایکروسافت (MIDL) کامپایل می‌شوند.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869062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519289" y="969963"/>
            <a:ext cx="8083374" cy="467518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نمایش داده‌ها برای سازگاری با ساختارهای مختلف از طریق فرمت نمایش داده خارجی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XDL:</a:t>
            </a:r>
            <a:r>
              <a:rPr lang="en-US" sz="3200" dirty="0" err="1"/>
              <a:t>eXternal</a:t>
            </a:r>
            <a:r>
              <a:rPr lang="en-US" sz="3200" dirty="0"/>
              <a:t> Data Representation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فراخوانی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می‌شود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indent="0" algn="r" rtl="1">
              <a:lnSpc>
                <a:spcPct val="107000"/>
              </a:lnSpc>
              <a:spcBef>
                <a:spcPts val="0"/>
              </a:spcBef>
              <a:spcAft>
                <a:spcPts val="800"/>
              </a:spcAft>
              <a:buNone/>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ارتباطات راه دور نسبت به ارتباطات محلی، دارای سناریوهای خطای بالقوه بیشتری است. </a:t>
            </a:r>
            <a:endParaRPr lang="fa-IR" sz="3200" dirty="0">
              <a:solidFill>
                <a:srgbClr val="1F1F1F"/>
              </a:solidFill>
              <a:latin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با این حال، این پروتکل تضمین می‌کند که پیام‌ها حداکثر یک بار و به صورت صحیح، به گیرنده (مقصد) ارسال شوند (برخلاف سناریوی “حداکثر یک بار” در برخی پروتکل‌های دیگر)</a:t>
            </a:r>
            <a:r>
              <a:rPr lang="en-US" sz="3200" dirty="0">
                <a:solidFill>
                  <a:srgbClr val="1F1F1F"/>
                </a:solidFill>
                <a:latin typeface="Calibri" panose="020F0502020204030204" pitchFamily="34" charset="0"/>
                <a:cs typeface="B Nazanin" panose="00000400000000000000" pitchFamily="2" charset="-78"/>
              </a:rPr>
              <a:t>.</a:t>
            </a:r>
          </a:p>
          <a:p>
            <a:pPr marL="0" marR="0" indent="0" algn="r" rtl="1">
              <a:lnSpc>
                <a:spcPct val="107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1A14-0E35-40FA-B6CE-63F5637B5D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0CB0EA-00AE-4791-97B0-925DC9E51291}"/>
              </a:ext>
            </a:extLst>
          </p:cNvPr>
          <p:cNvSpPr>
            <a:spLocks noGrp="1"/>
          </p:cNvSpPr>
          <p:nvPr>
            <p:ph idx="1"/>
          </p:nvPr>
        </p:nvSpPr>
        <p:spPr/>
        <p:txBody>
          <a:bodyPr/>
          <a:lstStyle/>
          <a:p>
            <a:endParaRPr lang="en-US" dirty="0"/>
          </a:p>
        </p:txBody>
      </p:sp>
      <p:pic>
        <p:nvPicPr>
          <p:cNvPr id="5122" name="Picture 2" descr="What is RPC in Operating System">
            <a:extLst>
              <a:ext uri="{FF2B5EF4-FFF2-40B4-BE49-F238E27FC236}">
                <a16:creationId xmlns:a16="http://schemas.microsoft.com/office/drawing/2014/main" id="{50647FB2-A9A6-4C8D-94AE-64C64243D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36" y="21787"/>
            <a:ext cx="4166289" cy="25279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RPC in Operating System">
            <a:extLst>
              <a:ext uri="{FF2B5EF4-FFF2-40B4-BE49-F238E27FC236}">
                <a16:creationId xmlns:a16="http://schemas.microsoft.com/office/drawing/2014/main" id="{909492F9-0916-4E1B-920E-75168A6AE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9348" y="2286000"/>
            <a:ext cx="42957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5396752" y="0"/>
            <a:ext cx="4419600" cy="576262"/>
          </a:xfrm>
        </p:spPr>
        <p:txBody>
          <a:bodyPr/>
          <a:lstStyle/>
          <a:p>
            <a:pPr rtl="1" eaLnBrk="1" hangingPunct="1"/>
            <a:r>
              <a:rPr lang="fa-IR" altLang="en-US" sz="2400" dirty="0">
                <a:cs typeface="B Nazanin" panose="00000400000000000000" pitchFamily="2" charset="-78"/>
              </a:rPr>
              <a:t>اجرای </a:t>
            </a:r>
            <a:r>
              <a:rPr lang="en-US" altLang="en-US" sz="2400" dirty="0">
                <a:cs typeface="B Nazanin" panose="00000400000000000000" pitchFamily="2" charset="-78"/>
              </a:rPr>
              <a:t>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570" y="108839"/>
            <a:ext cx="5608855" cy="674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0351E1C-E69F-3493-BBFA-541B5585780C}"/>
              </a:ext>
            </a:extLst>
          </p:cNvPr>
          <p:cNvSpPr txBox="1"/>
          <p:nvPr/>
        </p:nvSpPr>
        <p:spPr>
          <a:xfrm>
            <a:off x="4065844" y="462421"/>
            <a:ext cx="4909930" cy="941796"/>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600" b="1" kern="100" dirty="0">
                <a:effectLst/>
                <a:latin typeface="Aptos" panose="020B0004020202020204" pitchFamily="34" charset="0"/>
                <a:ea typeface="Aptos" panose="020B0004020202020204" pitchFamily="34" charset="0"/>
                <a:cs typeface="B Nazanin" panose="00000400000000000000" pitchFamily="2" charset="-78"/>
              </a:rPr>
              <a:t>کاربر کرنل را فراخوانی می‌کند</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برنامه کلاینت از کرنل درخواست می‌کند تا یک پیام</a:t>
            </a:r>
            <a:r>
              <a:rPr lang="en-US" sz="1600" kern="100" dirty="0">
                <a:effectLst/>
                <a:latin typeface="Aptos" panose="020B0004020202020204" pitchFamily="34" charset="0"/>
                <a:ea typeface="Aptos" panose="020B0004020202020204" pitchFamily="34" charset="0"/>
                <a:cs typeface="B Nazanin" panose="00000400000000000000" pitchFamily="2" charset="-78"/>
              </a:rPr>
              <a:t> RPC </a:t>
            </a:r>
            <a:r>
              <a:rPr lang="ar-SA" sz="1600" kern="100" dirty="0">
                <a:effectLst/>
                <a:latin typeface="Aptos" panose="020B0004020202020204" pitchFamily="34" charset="0"/>
                <a:ea typeface="Aptos" panose="020B0004020202020204" pitchFamily="34" charset="0"/>
                <a:cs typeface="B Nazanin" panose="00000400000000000000" pitchFamily="2" charset="-78"/>
              </a:rPr>
              <a:t>برای اجرای رویه</a:t>
            </a:r>
            <a:r>
              <a:rPr lang="ar-SA" sz="1600" kern="100" dirty="0">
                <a:effectLst/>
                <a:latin typeface="Aptos" panose="020B0004020202020204" pitchFamily="34" charset="0"/>
                <a:ea typeface="Aptos" panose="020B0004020202020204" pitchFamily="34" charset="0"/>
                <a:cs typeface="Cambria" panose="02040503050406030204" pitchFamily="18" charset="0"/>
              </a:rPr>
              <a:t> </a:t>
            </a:r>
            <a:r>
              <a:rPr lang="en-US" sz="1600" b="1" kern="100" dirty="0">
                <a:effectLst/>
                <a:latin typeface="Aptos" panose="020B0004020202020204" pitchFamily="34" charset="0"/>
                <a:ea typeface="Aptos" panose="020B0004020202020204" pitchFamily="34" charset="0"/>
                <a:cs typeface="B Nazanin" panose="00000400000000000000" pitchFamily="2" charset="-78"/>
              </a:rPr>
              <a:t>X</a:t>
            </a:r>
            <a:r>
              <a:rPr lang="en-US" sz="1600" kern="100" dirty="0">
                <a:effectLst/>
                <a:latin typeface="Aptos" panose="020B0004020202020204" pitchFamily="34" charset="0"/>
                <a:ea typeface="Aptos" panose="020B0004020202020204" pitchFamily="34" charset="0"/>
                <a:cs typeface="B Nazanin" panose="00000400000000000000" pitchFamily="2" charset="-78"/>
              </a:rPr>
              <a:t> </a:t>
            </a:r>
            <a:r>
              <a:rPr lang="ar-SA" sz="1600" kern="100" dirty="0">
                <a:effectLst/>
                <a:latin typeface="Aptos" panose="020B0004020202020204" pitchFamily="34" charset="0"/>
                <a:ea typeface="Aptos" panose="020B0004020202020204" pitchFamily="34" charset="0"/>
                <a:cs typeface="B Nazanin" panose="00000400000000000000" pitchFamily="2" charset="-78"/>
              </a:rPr>
              <a:t>روی یک سرور راه‌دور ارسال کند</a:t>
            </a:r>
            <a:r>
              <a:rPr lang="en-US" sz="1600" kern="100" dirty="0">
                <a:effectLst/>
                <a:latin typeface="Aptos" panose="020B0004020202020204" pitchFamily="34" charset="0"/>
                <a:ea typeface="Aptos" panose="020B0004020202020204" pitchFamily="34" charset="0"/>
                <a:cs typeface="B Nazanin" panose="00000400000000000000" pitchFamily="2" charset="-78"/>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962761D-7F4D-4648-FD9C-9709CD2063F7}"/>
              </a:ext>
            </a:extLst>
          </p:cNvPr>
          <p:cNvSpPr txBox="1"/>
          <p:nvPr/>
        </p:nvSpPr>
        <p:spPr>
          <a:xfrm>
            <a:off x="221396" y="1484080"/>
            <a:ext cx="2584174" cy="1826654"/>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b="1" kern="100" dirty="0">
                <a:effectLst/>
                <a:latin typeface="Aptos" panose="020B0004020202020204" pitchFamily="34" charset="0"/>
                <a:ea typeface="Aptos" panose="020B0004020202020204" pitchFamily="34" charset="0"/>
                <a:cs typeface="B Nazanin" panose="00000400000000000000" pitchFamily="2" charset="-78"/>
              </a:rPr>
              <a:t>کرنل با تطبیق‌دهنده تماس می‌گیرد</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از آنجا که کلاینت پورت سرور را نمی‌داند، کرنل یک درخواست جست‌وجو به</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ar-SA" sz="1400" b="1" kern="100" dirty="0">
                <a:effectLst/>
                <a:latin typeface="Aptos" panose="020B0004020202020204" pitchFamily="34" charset="0"/>
                <a:ea typeface="Aptos" panose="020B0004020202020204" pitchFamily="34" charset="0"/>
                <a:cs typeface="B Nazanin" panose="00000400000000000000" pitchFamily="2" charset="-78"/>
              </a:rPr>
              <a:t>سرویس تطبیق‌دهنده</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یک رجیستری متمرکز که نام‌های</a:t>
            </a:r>
            <a:r>
              <a:rPr lang="en-US" sz="1400" kern="100" dirty="0">
                <a:effectLst/>
                <a:latin typeface="Aptos" panose="020B0004020202020204" pitchFamily="34" charset="0"/>
                <a:ea typeface="Aptos" panose="020B0004020202020204" pitchFamily="34" charset="0"/>
                <a:cs typeface="B Nazanin" panose="00000400000000000000" pitchFamily="2" charset="-78"/>
              </a:rPr>
              <a:t> RPC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به پورت‌های سرور نگاشت می‌کندارسال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69D6224-38D6-E076-933F-840D6736AD86}"/>
              </a:ext>
            </a:extLst>
          </p:cNvPr>
          <p:cNvSpPr txBox="1"/>
          <p:nvPr/>
        </p:nvSpPr>
        <p:spPr>
          <a:xfrm>
            <a:off x="3557862" y="2732820"/>
            <a:ext cx="5288703" cy="340093"/>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b="1" kern="100" dirty="0">
                <a:effectLst/>
                <a:latin typeface="Aptos" panose="020B0004020202020204" pitchFamily="34" charset="0"/>
                <a:ea typeface="Aptos" panose="020B0004020202020204" pitchFamily="34" charset="0"/>
                <a:cs typeface="B Nazanin" panose="00000400000000000000" pitchFamily="2" charset="-78"/>
              </a:rPr>
              <a:t>پاسخ به کلاینت</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تطبیق‌دهنده شماره پورت</a:t>
            </a:r>
            <a:r>
              <a:rPr lang="ar-SA" sz="1400" kern="100" dirty="0">
                <a:effectLst/>
                <a:latin typeface="Aptos" panose="020B0004020202020204" pitchFamily="34" charset="0"/>
                <a:ea typeface="Aptos" panose="020B0004020202020204" pitchFamily="34" charset="0"/>
                <a:cs typeface="Cambria" panose="02040503050406030204" pitchFamily="18" charset="0"/>
              </a:rPr>
              <a:t> </a:t>
            </a:r>
            <a:r>
              <a:rPr lang="en-US" sz="1400" b="1" kern="100" dirty="0">
                <a:effectLst/>
                <a:latin typeface="Aptos" panose="020B0004020202020204" pitchFamily="34" charset="0"/>
                <a:ea typeface="Aptos" panose="020B0004020202020204" pitchFamily="34" charset="0"/>
                <a:cs typeface="B Nazanin" panose="00000400000000000000" pitchFamily="2" charset="-78"/>
              </a:rPr>
              <a:t>P</a:t>
            </a:r>
            <a:r>
              <a:rPr lang="en-US" sz="1400" kern="100" dirty="0">
                <a:effectLst/>
                <a:latin typeface="Aptos" panose="020B0004020202020204" pitchFamily="34" charset="0"/>
                <a:ea typeface="Aptos" panose="020B0004020202020204" pitchFamily="34" charset="0"/>
                <a:cs typeface="B Nazanin" panose="00000400000000000000" pitchFamily="2" charset="-78"/>
              </a:rPr>
              <a:t>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به کرنل کلاینت ارسال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C2423A2-0ACC-69B4-4CEC-223A4B53E26D}"/>
              </a:ext>
            </a:extLst>
          </p:cNvPr>
          <p:cNvSpPr txBox="1"/>
          <p:nvPr/>
        </p:nvSpPr>
        <p:spPr>
          <a:xfrm>
            <a:off x="221396" y="4527847"/>
            <a:ext cx="2584174" cy="738664"/>
          </a:xfrm>
          <a:prstGeom prst="rect">
            <a:avLst/>
          </a:prstGeom>
          <a:noFill/>
        </p:spPr>
        <p:txBody>
          <a:bodyPr wrap="square">
            <a:spAutoFit/>
          </a:bodyPr>
          <a:lstStyle/>
          <a:p>
            <a:pPr algn="r" rtl="1"/>
            <a:r>
              <a:rPr lang="ar-SA" sz="1400" b="1">
                <a:effectLst/>
                <a:latin typeface="Aptos" panose="020B0004020202020204" pitchFamily="34" charset="0"/>
                <a:ea typeface="Aptos" panose="020B0004020202020204" pitchFamily="34" charset="0"/>
                <a:cs typeface="B Nazanin" panose="00000400000000000000" pitchFamily="2" charset="-78"/>
              </a:rPr>
              <a:t>کرنل</a:t>
            </a:r>
            <a:r>
              <a:rPr lang="en-US" sz="1400" b="1">
                <a:effectLst/>
                <a:latin typeface="Aptos" panose="020B0004020202020204" pitchFamily="34" charset="0"/>
                <a:ea typeface="Aptos" panose="020B0004020202020204" pitchFamily="34" charset="0"/>
                <a:cs typeface="B Nazanin" panose="00000400000000000000" pitchFamily="2" charset="-78"/>
              </a:rPr>
              <a:t> RPC </a:t>
            </a:r>
            <a:r>
              <a:rPr lang="ar-SA" sz="1400" b="1">
                <a:effectLst/>
                <a:latin typeface="Aptos" panose="020B0004020202020204" pitchFamily="34" charset="0"/>
                <a:ea typeface="Aptos" panose="020B0004020202020204" pitchFamily="34" charset="0"/>
                <a:cs typeface="B Nazanin" panose="00000400000000000000" pitchFamily="2" charset="-78"/>
              </a:rPr>
              <a:t>را ارسال می‌کند</a:t>
            </a:r>
            <a:r>
              <a:rPr lang="en-US" sz="1400">
                <a:effectLst/>
                <a:latin typeface="Aptos" panose="020B0004020202020204" pitchFamily="34" charset="0"/>
                <a:ea typeface="Aptos" panose="020B0004020202020204" pitchFamily="34" charset="0"/>
                <a:cs typeface="B Nazanin" panose="00000400000000000000" pitchFamily="2" charset="-78"/>
              </a:rPr>
              <a:t>: </a:t>
            </a:r>
            <a:r>
              <a:rPr lang="ar-SA" sz="1400">
                <a:effectLst/>
                <a:latin typeface="Aptos" panose="020B0004020202020204" pitchFamily="34" charset="0"/>
                <a:ea typeface="Aptos" panose="020B0004020202020204" pitchFamily="34" charset="0"/>
                <a:cs typeface="B Nazanin" panose="00000400000000000000" pitchFamily="2" charset="-78"/>
              </a:rPr>
              <a:t>با استفاده از پورت</a:t>
            </a:r>
            <a:r>
              <a:rPr lang="ar-SA" sz="1400">
                <a:effectLst/>
                <a:ea typeface="Aptos" panose="020B0004020202020204" pitchFamily="34" charset="0"/>
                <a:cs typeface="Cambria" panose="02040503050406030204" pitchFamily="18" charset="0"/>
              </a:rPr>
              <a:t> </a:t>
            </a:r>
            <a:r>
              <a:rPr lang="en-US" sz="1400" b="1">
                <a:effectLst/>
                <a:latin typeface="Aptos" panose="020B0004020202020204" pitchFamily="34" charset="0"/>
                <a:ea typeface="Aptos" panose="020B0004020202020204" pitchFamily="34" charset="0"/>
                <a:cs typeface="B Nazanin" panose="00000400000000000000" pitchFamily="2" charset="-78"/>
              </a:rPr>
              <a:t>P</a:t>
            </a:r>
            <a:r>
              <a:rPr lang="ar-SA" sz="1400">
                <a:effectLst/>
                <a:latin typeface="Aptos" panose="020B0004020202020204" pitchFamily="34" charset="0"/>
                <a:ea typeface="Aptos" panose="020B0004020202020204" pitchFamily="34" charset="0"/>
                <a:cs typeface="B Nazanin" panose="00000400000000000000" pitchFamily="2" charset="-78"/>
              </a:rPr>
              <a:t>، کرنل کلاینت درخواست</a:t>
            </a:r>
            <a:r>
              <a:rPr lang="en-US" sz="1400">
                <a:effectLst/>
                <a:latin typeface="Aptos" panose="020B0004020202020204" pitchFamily="34" charset="0"/>
                <a:ea typeface="Aptos" panose="020B0004020202020204" pitchFamily="34" charset="0"/>
                <a:cs typeface="B Nazanin" panose="00000400000000000000" pitchFamily="2" charset="-78"/>
              </a:rPr>
              <a:t> RPC </a:t>
            </a:r>
            <a:r>
              <a:rPr lang="ar-SA" sz="1400">
                <a:effectLst/>
                <a:latin typeface="Aptos" panose="020B0004020202020204" pitchFamily="34" charset="0"/>
                <a:ea typeface="Aptos" panose="020B0004020202020204" pitchFamily="34" charset="0"/>
                <a:cs typeface="B Nazanin" panose="00000400000000000000" pitchFamily="2" charset="-78"/>
              </a:rPr>
              <a:t>واقعی را به سرور ارسال می‌کند</a:t>
            </a:r>
            <a:endParaRPr lang="en-US" sz="1400" dirty="0"/>
          </a:p>
        </p:txBody>
      </p:sp>
      <p:sp>
        <p:nvSpPr>
          <p:cNvPr id="13" name="TextBox 12">
            <a:extLst>
              <a:ext uri="{FF2B5EF4-FFF2-40B4-BE49-F238E27FC236}">
                <a16:creationId xmlns:a16="http://schemas.microsoft.com/office/drawing/2014/main" id="{8F7A4C0C-76E2-8774-A58F-ED431EBF4E22}"/>
              </a:ext>
            </a:extLst>
          </p:cNvPr>
          <p:cNvSpPr txBox="1"/>
          <p:nvPr/>
        </p:nvSpPr>
        <p:spPr>
          <a:xfrm>
            <a:off x="1408076" y="5340953"/>
            <a:ext cx="7404653" cy="517065"/>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200" b="1" kern="100" dirty="0">
                <a:effectLst/>
                <a:latin typeface="Aptos" panose="020B0004020202020204" pitchFamily="34" charset="0"/>
                <a:ea typeface="Aptos" panose="020B0004020202020204" pitchFamily="34" charset="0"/>
                <a:cs typeface="B Nazanin" panose="00000400000000000000" pitchFamily="2" charset="-78"/>
              </a:rPr>
              <a:t>دمون روی پورت</a:t>
            </a:r>
            <a:r>
              <a:rPr lang="en-US" sz="1200" b="1" kern="100" dirty="0">
                <a:effectLst/>
                <a:latin typeface="Aptos" panose="020B0004020202020204" pitchFamily="34" charset="0"/>
                <a:ea typeface="Aptos" panose="020B0004020202020204" pitchFamily="34" charset="0"/>
                <a:cs typeface="B Nazanin" panose="00000400000000000000" pitchFamily="2" charset="-78"/>
              </a:rPr>
              <a:t> P </a:t>
            </a:r>
            <a:r>
              <a:rPr lang="ar-SA" sz="1200" b="1" kern="100" dirty="0">
                <a:effectLst/>
                <a:latin typeface="Aptos" panose="020B0004020202020204" pitchFamily="34" charset="0"/>
                <a:ea typeface="Aptos" panose="020B0004020202020204" pitchFamily="34" charset="0"/>
                <a:cs typeface="B Nazanin" panose="00000400000000000000" pitchFamily="2" charset="-78"/>
              </a:rPr>
              <a:t>گوش می‌دهد</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یک دمون (فرآیند پس‌زمینه) در سمت سرور روی پورت</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b="1" kern="100" dirty="0">
                <a:effectLst/>
                <a:latin typeface="Aptos" panose="020B0004020202020204" pitchFamily="34" charset="0"/>
                <a:ea typeface="Aptos" panose="020B0004020202020204" pitchFamily="34" charset="0"/>
                <a:cs typeface="B Nazanin" panose="00000400000000000000" pitchFamily="2" charset="-78"/>
              </a:rPr>
              <a:t>P</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گوش می‌دهد، پیام</a:t>
            </a:r>
            <a:r>
              <a:rPr lang="en-US" sz="1200" kern="100" dirty="0">
                <a:effectLst/>
                <a:latin typeface="Aptos" panose="020B0004020202020204" pitchFamily="34" charset="0"/>
                <a:ea typeface="Aptos" panose="020B0004020202020204" pitchFamily="34" charset="0"/>
                <a:cs typeface="B Nazanin" panose="00000400000000000000" pitchFamily="2" charset="-78"/>
              </a:rPr>
              <a:t> RPC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دریافت می‌کند و رویه</a:t>
            </a:r>
            <a:r>
              <a:rPr lang="ar-SA" sz="1200" kern="100" dirty="0">
                <a:effectLst/>
                <a:latin typeface="Aptos" panose="020B0004020202020204" pitchFamily="34" charset="0"/>
                <a:ea typeface="Aptos" panose="020B0004020202020204" pitchFamily="34" charset="0"/>
                <a:cs typeface="Cambria" panose="02040503050406030204" pitchFamily="18" charset="0"/>
              </a:rPr>
              <a:t> </a:t>
            </a:r>
            <a:r>
              <a:rPr lang="en-US" sz="1200" b="1" kern="100" dirty="0">
                <a:effectLst/>
                <a:latin typeface="Aptos" panose="020B0004020202020204" pitchFamily="34" charset="0"/>
                <a:ea typeface="Aptos" panose="020B0004020202020204" pitchFamily="34" charset="0"/>
                <a:cs typeface="B Nazanin" panose="00000400000000000000" pitchFamily="2" charset="-78"/>
              </a:rPr>
              <a:t>X</a:t>
            </a:r>
            <a:r>
              <a:rPr lang="en-US" sz="1200" kern="100" dirty="0">
                <a:effectLst/>
                <a:latin typeface="Aptos" panose="020B0004020202020204" pitchFamily="34" charset="0"/>
                <a:ea typeface="Aptos" panose="020B0004020202020204" pitchFamily="34" charset="0"/>
                <a:cs typeface="B Nazanin" panose="00000400000000000000" pitchFamily="2" charset="-78"/>
              </a:rPr>
              <a:t> </a:t>
            </a:r>
            <a:r>
              <a:rPr lang="ar-SA" sz="1200" kern="100" dirty="0">
                <a:effectLst/>
                <a:latin typeface="Aptos" panose="020B0004020202020204" pitchFamily="34" charset="0"/>
                <a:ea typeface="Aptos" panose="020B0004020202020204" pitchFamily="34" charset="0"/>
                <a:cs typeface="B Nazanin" panose="00000400000000000000" pitchFamily="2" charset="-78"/>
              </a:rPr>
              <a:t>را اجرا می‌کند</a:t>
            </a:r>
            <a:r>
              <a:rPr lang="en-US" sz="1200" kern="100" dirty="0">
                <a:effectLst/>
                <a:latin typeface="Aptos" panose="020B0004020202020204" pitchFamily="34" charset="0"/>
                <a:ea typeface="Aptos" panose="020B0004020202020204" pitchFamily="34" charset="0"/>
                <a:cs typeface="B Nazanin" panose="00000400000000000000" pitchFamily="2" charset="-78"/>
              </a:rPr>
              <a:t>.</a:t>
            </a:r>
            <a:endParaRPr lang="en-US" sz="12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401BA49-284A-C0BF-F600-C9A4017851A9}"/>
              </a:ext>
            </a:extLst>
          </p:cNvPr>
          <p:cNvSpPr txBox="1"/>
          <p:nvPr/>
        </p:nvSpPr>
        <p:spPr>
          <a:xfrm>
            <a:off x="99391" y="5747850"/>
            <a:ext cx="3061252" cy="835613"/>
          </a:xfrm>
          <a:prstGeom prst="rect">
            <a:avLst/>
          </a:prstGeom>
          <a:noFill/>
        </p:spPr>
        <p:txBody>
          <a:bodyPr wrap="square">
            <a:spAutoFit/>
          </a:bodyPr>
          <a:lstStyle/>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400" kern="100" dirty="0">
                <a:effectLst/>
                <a:latin typeface="Aptos" panose="020B0004020202020204" pitchFamily="34" charset="0"/>
                <a:ea typeface="Aptos" panose="020B0004020202020204" pitchFamily="34" charset="0"/>
                <a:cs typeface="B Nazanin" panose="00000400000000000000" pitchFamily="2" charset="-78"/>
              </a:rPr>
              <a:t>کرنل کلاینت پاسخ را دریافت کرده و نتیجه را به برنامه کاربر منتقل می‌کند و چرخه</a:t>
            </a:r>
            <a:r>
              <a:rPr lang="en-US" sz="1400" kern="100" dirty="0">
                <a:effectLst/>
                <a:latin typeface="Aptos" panose="020B0004020202020204" pitchFamily="34" charset="0"/>
                <a:ea typeface="Aptos" panose="020B0004020202020204" pitchFamily="34" charset="0"/>
                <a:cs typeface="B Nazanin" panose="00000400000000000000" pitchFamily="2" charset="-78"/>
              </a:rPr>
              <a:t> RPC </a:t>
            </a:r>
            <a:r>
              <a:rPr lang="ar-SA" sz="1400" kern="100" dirty="0">
                <a:effectLst/>
                <a:latin typeface="Aptos" panose="020B0004020202020204" pitchFamily="34" charset="0"/>
                <a:ea typeface="Aptos" panose="020B0004020202020204" pitchFamily="34" charset="0"/>
                <a:cs typeface="B Nazanin" panose="00000400000000000000" pitchFamily="2" charset="-78"/>
              </a:rPr>
              <a:t>را تکمیل می‌کند</a:t>
            </a:r>
            <a:r>
              <a:rPr lang="en-US" sz="1400" kern="100" dirty="0">
                <a:effectLst/>
                <a:latin typeface="Aptos" panose="020B0004020202020204" pitchFamily="34" charset="0"/>
                <a:ea typeface="Aptos" panose="020B0004020202020204" pitchFamily="34" charset="0"/>
                <a:cs typeface="B Nazanin" panose="00000400000000000000" pitchFamily="2" charset="-78"/>
              </a:rPr>
              <a:t>.</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85A24198-E213-48AC-E7DE-832BA204850E}"/>
                  </a:ext>
                </a:extLst>
              </p14:cNvPr>
              <p14:cNvContentPartPr/>
              <p14:nvPr/>
            </p14:nvContentPartPr>
            <p14:xfrm>
              <a:off x="4025379" y="437353"/>
              <a:ext cx="346320" cy="100440"/>
            </p14:xfrm>
          </p:contentPart>
        </mc:Choice>
        <mc:Fallback>
          <p:pic>
            <p:nvPicPr>
              <p:cNvPr id="16" name="Ink 15">
                <a:extLst>
                  <a:ext uri="{FF2B5EF4-FFF2-40B4-BE49-F238E27FC236}">
                    <a16:creationId xmlns:a16="http://schemas.microsoft.com/office/drawing/2014/main" id="{85A24198-E213-48AC-E7DE-832BA204850E}"/>
                  </a:ext>
                </a:extLst>
              </p:cNvPr>
              <p:cNvPicPr/>
              <p:nvPr/>
            </p:nvPicPr>
            <p:blipFill>
              <a:blip r:embed="rId5"/>
              <a:stretch>
                <a:fillRect/>
              </a:stretch>
            </p:blipFill>
            <p:spPr>
              <a:xfrm>
                <a:off x="4019259" y="431233"/>
                <a:ext cx="35856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5FA076-1B03-FF21-9E7B-F81338608E1B}"/>
                  </a:ext>
                </a:extLst>
              </p14:cNvPr>
              <p14:cNvContentPartPr/>
              <p14:nvPr/>
            </p14:nvContentPartPr>
            <p14:xfrm>
              <a:off x="2742699" y="1679713"/>
              <a:ext cx="195480" cy="100080"/>
            </p14:xfrm>
          </p:contentPart>
        </mc:Choice>
        <mc:Fallback>
          <p:pic>
            <p:nvPicPr>
              <p:cNvPr id="17" name="Ink 16">
                <a:extLst>
                  <a:ext uri="{FF2B5EF4-FFF2-40B4-BE49-F238E27FC236}">
                    <a16:creationId xmlns:a16="http://schemas.microsoft.com/office/drawing/2014/main" id="{1A5FA076-1B03-FF21-9E7B-F81338608E1B}"/>
                  </a:ext>
                </a:extLst>
              </p:cNvPr>
              <p:cNvPicPr/>
              <p:nvPr/>
            </p:nvPicPr>
            <p:blipFill>
              <a:blip r:embed="rId7"/>
              <a:stretch>
                <a:fillRect/>
              </a:stretch>
            </p:blipFill>
            <p:spPr>
              <a:xfrm>
                <a:off x="2736579" y="1673593"/>
                <a:ext cx="2077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8" name="Ink 17">
                <a:extLst>
                  <a:ext uri="{FF2B5EF4-FFF2-40B4-BE49-F238E27FC236}">
                    <a16:creationId xmlns:a16="http://schemas.microsoft.com/office/drawing/2014/main" id="{8A9916FB-E633-C0CF-AAF6-45FE3848BC18}"/>
                  </a:ext>
                </a:extLst>
              </p14:cNvPr>
              <p14:cNvContentPartPr/>
              <p14:nvPr/>
            </p14:nvContentPartPr>
            <p14:xfrm>
              <a:off x="8517819" y="2375233"/>
              <a:ext cx="419040" cy="1022760"/>
            </p14:xfrm>
          </p:contentPart>
        </mc:Choice>
        <mc:Fallback>
          <p:pic>
            <p:nvPicPr>
              <p:cNvPr id="18" name="Ink 17">
                <a:extLst>
                  <a:ext uri="{FF2B5EF4-FFF2-40B4-BE49-F238E27FC236}">
                    <a16:creationId xmlns:a16="http://schemas.microsoft.com/office/drawing/2014/main" id="{8A9916FB-E633-C0CF-AAF6-45FE3848BC18}"/>
                  </a:ext>
                </a:extLst>
              </p:cNvPr>
              <p:cNvPicPr/>
              <p:nvPr/>
            </p:nvPicPr>
            <p:blipFill>
              <a:blip r:embed="rId9"/>
              <a:stretch>
                <a:fillRect/>
              </a:stretch>
            </p:blipFill>
            <p:spPr>
              <a:xfrm>
                <a:off x="8511699" y="2369113"/>
                <a:ext cx="431280" cy="103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FB1F37A4-B377-58EE-9B7B-06998E31828A}"/>
                  </a:ext>
                </a:extLst>
              </p14:cNvPr>
              <p14:cNvContentPartPr/>
              <p14:nvPr/>
            </p14:nvContentPartPr>
            <p14:xfrm>
              <a:off x="2756739" y="4661593"/>
              <a:ext cx="6480" cy="17280"/>
            </p14:xfrm>
          </p:contentPart>
        </mc:Choice>
        <mc:Fallback>
          <p:pic>
            <p:nvPicPr>
              <p:cNvPr id="19" name="Ink 18">
                <a:extLst>
                  <a:ext uri="{FF2B5EF4-FFF2-40B4-BE49-F238E27FC236}">
                    <a16:creationId xmlns:a16="http://schemas.microsoft.com/office/drawing/2014/main" id="{FB1F37A4-B377-58EE-9B7B-06998E31828A}"/>
                  </a:ext>
                </a:extLst>
              </p:cNvPr>
              <p:cNvPicPr/>
              <p:nvPr/>
            </p:nvPicPr>
            <p:blipFill>
              <a:blip r:embed="rId11"/>
              <a:stretch>
                <a:fillRect/>
              </a:stretch>
            </p:blipFill>
            <p:spPr>
              <a:xfrm>
                <a:off x="2750619" y="4655473"/>
                <a:ext cx="18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B3FB7FD6-9887-B7CF-EDAE-FB7A89A9E07E}"/>
                  </a:ext>
                </a:extLst>
              </p14:cNvPr>
              <p14:cNvContentPartPr/>
              <p14:nvPr/>
            </p14:nvContentPartPr>
            <p14:xfrm>
              <a:off x="8487579" y="5536033"/>
              <a:ext cx="229320" cy="171720"/>
            </p14:xfrm>
          </p:contentPart>
        </mc:Choice>
        <mc:Fallback>
          <p:pic>
            <p:nvPicPr>
              <p:cNvPr id="20" name="Ink 19">
                <a:extLst>
                  <a:ext uri="{FF2B5EF4-FFF2-40B4-BE49-F238E27FC236}">
                    <a16:creationId xmlns:a16="http://schemas.microsoft.com/office/drawing/2014/main" id="{B3FB7FD6-9887-B7CF-EDAE-FB7A89A9E07E}"/>
                  </a:ext>
                </a:extLst>
              </p:cNvPr>
              <p:cNvPicPr/>
              <p:nvPr/>
            </p:nvPicPr>
            <p:blipFill>
              <a:blip r:embed="rId13"/>
              <a:stretch>
                <a:fillRect/>
              </a:stretch>
            </p:blipFill>
            <p:spPr>
              <a:xfrm>
                <a:off x="8481459" y="5529913"/>
                <a:ext cx="24156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6F1A88D6-0AD9-5511-0D64-CCFDA2DAF872}"/>
                  </a:ext>
                </a:extLst>
              </p14:cNvPr>
              <p14:cNvContentPartPr/>
              <p14:nvPr/>
            </p14:nvContentPartPr>
            <p14:xfrm>
              <a:off x="2802459" y="5813593"/>
              <a:ext cx="220320" cy="38520"/>
            </p14:xfrm>
          </p:contentPart>
        </mc:Choice>
        <mc:Fallback>
          <p:pic>
            <p:nvPicPr>
              <p:cNvPr id="21" name="Ink 20">
                <a:extLst>
                  <a:ext uri="{FF2B5EF4-FFF2-40B4-BE49-F238E27FC236}">
                    <a16:creationId xmlns:a16="http://schemas.microsoft.com/office/drawing/2014/main" id="{6F1A88D6-0AD9-5511-0D64-CCFDA2DAF872}"/>
                  </a:ext>
                </a:extLst>
              </p:cNvPr>
              <p:cNvPicPr/>
              <p:nvPr/>
            </p:nvPicPr>
            <p:blipFill>
              <a:blip r:embed="rId15"/>
              <a:stretch>
                <a:fillRect/>
              </a:stretch>
            </p:blipFill>
            <p:spPr>
              <a:xfrm>
                <a:off x="2796339" y="5807473"/>
                <a:ext cx="232560" cy="5076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extLst>
      <p:ext uri="{BB962C8B-B14F-4D97-AF65-F5344CB8AC3E}">
        <p14:creationId xmlns:p14="http://schemas.microsoft.com/office/powerpoint/2010/main" val="300965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502024" y="1233488"/>
            <a:ext cx="7986339" cy="5176277"/>
          </a:xfrm>
        </p:spPr>
        <p:txBody>
          <a:bodyPr/>
          <a:lstStyle/>
          <a:p>
            <a:pPr marL="0" marR="0" algn="r" rtl="1"/>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a:t>
            </a:r>
            <a:endParaRPr lang="en-US" sz="3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فرآیند ابتدا بخش حافظه مشترک ایجاد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 </a:t>
            </a:r>
            <a:r>
              <a:rPr lang="en-US" b="1" dirty="0" err="1">
                <a:effectLst/>
                <a:latin typeface="Calibri" panose="020F0502020204030204" pitchFamily="34" charset="0"/>
                <a:ea typeface="Calibri" panose="020F0502020204030204" pitchFamily="34" charset="0"/>
                <a:cs typeface="B Nazanin" panose="00000400000000000000" pitchFamily="2" charset="-78"/>
              </a:rPr>
              <a:t>shm_open</a:t>
            </a:r>
            <a:r>
              <a:rPr lang="en-US" b="1" dirty="0">
                <a:effectLst/>
                <a:latin typeface="Calibri" panose="020F0502020204030204" pitchFamily="34" charset="0"/>
                <a:ea typeface="Calibri" panose="020F0502020204030204" pitchFamily="34" charset="0"/>
                <a:cs typeface="B Nazanin" panose="00000400000000000000" pitchFamily="2" charset="-78"/>
              </a:rPr>
              <a:t>(name, O CREAT | O RDWR, 0666);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دستور برای باز کردن یک بخش موجود نیز قابل استفاده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شیء (حافظه مشترک)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en-US" b="1" dirty="0" err="1">
                <a:effectLst/>
                <a:latin typeface="Calibri" panose="020F0502020204030204" pitchFamily="34" charset="0"/>
                <a:ea typeface="Calibri" panose="020F0502020204030204" pitchFamily="34" charset="0"/>
                <a:cs typeface="B Nazanin" panose="00000400000000000000" pitchFamily="2" charset="-78"/>
              </a:rPr>
              <a:t>ftruncate</a:t>
            </a:r>
            <a:r>
              <a:rPr lang="en-US" b="1" dirty="0">
                <a:effectLst/>
                <a:latin typeface="Calibri" panose="020F0502020204030204" pitchFamily="34" charset="0"/>
                <a:ea typeface="Calibri" panose="020F0502020204030204" pitchFamily="34" charset="0"/>
                <a:cs typeface="B Nazanin" panose="00000400000000000000" pitchFamily="2" charset="-78"/>
              </a:rPr>
              <a:t>(</a:t>
            </a: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4096);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نگاشت حافظه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(memory-map)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اشاره گر فایل به شیء حافظه مشترک استفاده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خواندن و نوشتن به حافظه مشترک با استفاده از اشاره گری که توسط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برگردانده می شود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Arial" panose="020B0604020202020204" pitchFamily="34" charset="0"/>
              <a:buChar char="•"/>
              <a:tabLst>
                <a:tab pos="9144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4228794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71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pPr rtl="1"/>
            <a:r>
              <a:rPr lang="fa-IR" b="1" i="0" dirty="0">
                <a:solidFill>
                  <a:srgbClr val="1F1F1F"/>
                </a:solidFill>
                <a:effectLst/>
                <a:latin typeface="Google Sans"/>
                <a:cs typeface="B Nazanin" panose="00000400000000000000" pitchFamily="2" charset="-78"/>
              </a:rPr>
              <a:t>چیدمان حافظه در یک برنامه </a:t>
            </a:r>
            <a:r>
              <a:rPr lang="en-US" b="1" i="0" dirty="0">
                <a:solidFill>
                  <a:srgbClr val="1F1F1F"/>
                </a:solidFill>
                <a:effectLst/>
                <a:latin typeface="Google Sans"/>
                <a:cs typeface="B Nazanin" panose="00000400000000000000" pitchFamily="2" charset="-78"/>
              </a:rPr>
              <a:t>C</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636644"/>
            <a:ext cx="8243735"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88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3" name="Content Placeholder 2">
            <a:extLst>
              <a:ext uri="{FF2B5EF4-FFF2-40B4-BE49-F238E27FC236}">
                <a16:creationId xmlns:a16="http://schemas.microsoft.com/office/drawing/2014/main" id="{3B424602-9776-468C-B5F7-AFB28C5BB4A0}"/>
              </a:ext>
            </a:extLst>
          </p:cNvPr>
          <p:cNvSpPr>
            <a:spLocks noGrp="1" noChangeArrowheads="1"/>
          </p:cNvSpPr>
          <p:nvPr>
            <p:ph idx="1"/>
          </p:nvPr>
        </p:nvSpPr>
        <p:spPr bwMode="auto">
          <a:xfrm>
            <a:off x="307525" y="882149"/>
            <a:ext cx="8528950"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ارتباط</a:t>
            </a:r>
            <a:r>
              <a:rPr kumimoji="0" lang="en-US"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Mach </a:t>
            </a: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مبتنی بر پیام است</a:t>
            </a:r>
            <a:endParaRPr kumimoji="0" lang="en-US" altLang="en-US" sz="3200" b="1" i="0" u="none" strike="noStrike" cap="none" normalizeH="0" baseline="0" dirty="0">
              <a:ln>
                <a:noFill/>
              </a:ln>
              <a:solidFill>
                <a:schemeClr val="tx1"/>
              </a:solidFill>
              <a:effectLst/>
              <a:ea typeface="Times New Roman" panose="02020603050405020304" pitchFamily="18"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حتی فراخوانی های سیستمی به صورت پیام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کار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(task)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در زمان ایجاد دو پورت دریافت می کند: هسته</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(Kernel)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 اطلاع رسانی</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(Notify).</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پیام ها با استفاده از تابع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mach_msg</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پورت های مورد نیاز برای برقراری ارتباط از طریق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mach_port_allocate</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انعطاف پذیر هستند، به عنوان مثال، چهار گزینه وجود دارد اگر صندوق پستی پر باشد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 به طور نامحدود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حداکثر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میلی ثانیه صبر کنید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بلافاصله برگرداندن</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طور موقت یک پیام را ذخیره سازی کند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(cache)</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633435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latin typeface="Courier New" panose="02070309020205020404" pitchFamily="49" charset="0"/>
              </a:rPr>
              <a:t>#include&lt;mach/mach.h&gt; </a:t>
            </a:r>
          </a:p>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r>
              <a:rPr kumimoji="0" lang="en-US" altLang="en-US" b="1" dirty="0">
                <a:latin typeface="Courier New" panose="02070309020205020404" pitchFamily="49" charset="0"/>
              </a:rPr>
              <a:t>struct message </a:t>
            </a:r>
            <a:r>
              <a:rPr kumimoji="0" lang="en-US" altLang="en-US" sz="1400" b="1" dirty="0">
                <a:latin typeface="Courier New" panose="02070309020205020404" pitchFamily="49" charset="0"/>
              </a:rPr>
              <a:t>{</a:t>
            </a:r>
            <a:br>
              <a:rPr kumimoji="0" lang="en-US" altLang="en-US" sz="1400" b="1" dirty="0">
                <a:latin typeface="Courier New" panose="02070309020205020404" pitchFamily="49" charset="0"/>
              </a:rPr>
            </a:br>
            <a:r>
              <a:rPr kumimoji="0" lang="en-US" altLang="en-US" sz="1400" b="1" dirty="0">
                <a:latin typeface="Courier New" panose="02070309020205020404" pitchFamily="49" charset="0"/>
              </a:rPr>
              <a:t>	</a:t>
            </a:r>
            <a:r>
              <a:rPr kumimoji="0" lang="en-US" altLang="en-US" b="1" dirty="0" err="1">
                <a:latin typeface="Courier New" panose="02070309020205020404" pitchFamily="49" charset="0"/>
              </a:rPr>
              <a:t>mach_msg_header_t</a:t>
            </a:r>
            <a:r>
              <a:rPr kumimoji="0" lang="en-US" altLang="en-US" b="1" dirty="0">
                <a:latin typeface="Courier New" panose="02070309020205020404" pitchFamily="49" charset="0"/>
              </a:rPr>
              <a:t> header; </a:t>
            </a:r>
          </a:p>
          <a:p>
            <a:pPr>
              <a:spcBef>
                <a:spcPct val="0"/>
              </a:spcBef>
              <a:buClrTx/>
              <a:buSzTx/>
              <a:buFontTx/>
              <a:buNone/>
            </a:pPr>
            <a:r>
              <a:rPr kumimoji="0" lang="en-US" altLang="en-US" b="1" dirty="0">
                <a:latin typeface="Courier New" panose="02070309020205020404" pitchFamily="49" charset="0"/>
              </a:rPr>
              <a:t>	int data; </a:t>
            </a:r>
          </a:p>
          <a:p>
            <a:pPr>
              <a:spcBef>
                <a:spcPct val="0"/>
              </a:spcBef>
              <a:buClrTx/>
              <a:buSzTx/>
              <a:buFontTx/>
              <a:buNone/>
            </a:pPr>
            <a:r>
              <a:rPr kumimoji="0" lang="en-US" altLang="en-US" sz="1400" b="1" dirty="0">
                <a:latin typeface="Courier New" panose="02070309020205020404" pitchFamily="49" charset="0"/>
              </a:rPr>
              <a:t>}</a:t>
            </a:r>
            <a:r>
              <a:rPr kumimoji="0" lang="en-US" altLang="en-US" b="1" dirty="0">
                <a:latin typeface="Courier New" panose="02070309020205020404" pitchFamily="49" charset="0"/>
              </a:rPr>
              <a:t>;</a:t>
            </a:r>
            <a:br>
              <a:rPr kumimoji="0" lang="en-US" altLang="en-US" b="1" dirty="0">
                <a:latin typeface="Courier New" panose="02070309020205020404" pitchFamily="49" charset="0"/>
              </a:rPr>
            </a:br>
            <a:br>
              <a:rPr kumimoji="0" lang="en-US" altLang="en-US" b="1" dirty="0">
                <a:latin typeface="Courier New" panose="02070309020205020404" pitchFamily="49" charset="0"/>
              </a:rPr>
            </a:b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client; </a:t>
            </a:r>
          </a:p>
          <a:p>
            <a:pPr>
              <a:spcBef>
                <a:spcPct val="0"/>
              </a:spcBef>
              <a:buClrTx/>
              <a:buSzTx/>
              <a:buFontTx/>
              <a:buNone/>
            </a:pP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server;</a:t>
            </a:r>
            <a:br>
              <a:rPr kumimoji="0" lang="en-US" altLang="en-US" b="1" dirty="0">
                <a:latin typeface="Courier New" panose="02070309020205020404" pitchFamily="49" charset="0"/>
              </a:rPr>
            </a:br>
            <a:endParaRPr kumimoji="0" lang="en-US" altLang="en-US" b="1" dirty="0">
              <a:latin typeface="Courier New" panose="02070309020205020404" pitchFamily="49" charset="0"/>
            </a:endParaRPr>
          </a:p>
        </p:txBody>
      </p:sp>
    </p:spTree>
    <p:extLst>
      <p:ext uri="{BB962C8B-B14F-4D97-AF65-F5344CB8AC3E}">
        <p14:creationId xmlns:p14="http://schemas.microsoft.com/office/powerpoint/2010/main" val="260135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84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7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457200" y="1154113"/>
            <a:ext cx="8005763" cy="5077354"/>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مکانیزم به عنوان کانالی عمل می کند که به دو فرایند اجازه برقراری ارتباط می دهد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از اولین مکانیزمهای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IPC</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در سیستم های اولیه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UNIX</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بودند. </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fa-IR" sz="24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مسائل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ارتباط یک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یا دو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مورد ارتباط دو طرفه، آیا نیمه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(half-duplex)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یا تمام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(full-duplex)</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باید رابطه ای (مانند والد-فرزند) بین فرآیندهای در حال برقراری ارتباط وجود داشته باشد؟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می توان از لوله ها روی شبکه استفاده کرد؟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معمولی</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قابل دسترسی از فرآیندهای دیگر نیستند. (قابل دسترسی از خارج فرآیندی که آنها را ساخته نیستند)</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به طور معمول برای برقراری ارتباط بین یک فرآیند والد و فرزند که خود ایجاد کرده استفاده می شود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نیاز به رابطه والد-فرزند بین فرآیندهای در حال ارتباط دارند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نامگذاری شده</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بدون نیاز به رابطه والد-فرزند قابل دسترسی هستند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30998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معمولی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(Ordinary Pipes):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سبک تولید کننده-مصرف کننده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(producer-consumer)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امکان برقراری ارتباط را فراهم می آورند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به یک انتها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نوشتن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نویسد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از انتهای دیگر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خواندن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خواند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بنابراین، لوله های معمولی یک طرفه هستند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به رابطه والد-فرزند بین فرآیندهای در حال برقراری ارتباط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ویندوز با نام لوله های ناشناس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(anonymous pipes)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شناخته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407" y="4187732"/>
            <a:ext cx="3316287" cy="112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463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نامگذاری شده</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(Named Pipes):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قدرتمندتر از لوله های معمولی هستند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دوطرفه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رابطه والد-فرزندی</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بین فرآیندهای در حال ارتباط ضروری نیست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فرآیند می توانند از یک لوله نامگذاری شده برای برقراری ارتباط استفاده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 های یونیکس و ویندوز ارائه می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51838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fa-IR" altLang="en-US" dirty="0">
                <a:cs typeface="B Nazanin" panose="00000400000000000000" pitchFamily="2" charset="-78"/>
              </a:rPr>
              <a:t>وضعیت یک فرآیند</a:t>
            </a:r>
            <a:endParaRPr lang="en-US" altLang="en-US" dirty="0">
              <a:cs typeface="B Nazanin" panose="00000400000000000000" pitchFamily="2" charset="-78"/>
            </a:endParaRP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4401577"/>
          </a:xfrm>
        </p:spPr>
        <p:txBody>
          <a:bodyPr/>
          <a:lstStyle/>
          <a:p>
            <a:pPr algn="r" rtl="1"/>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با اجرای یک فرآیند، حالت آن تغییر می کند:</a:t>
            </a:r>
            <a:endPar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ایجاد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New</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حال ایجاد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حال اجرا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Running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دستورالعمل ها در حال اجرا هستند.</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انتظار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Waiting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منتظر رخ دادن رویدادی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آماده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Ready </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انتظار اختصاص به یک پردازنده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خاتمه یافته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Terminated</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اجرای خود را به پایان رسانده است.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fa-IR" altLang="en-US" dirty="0">
                <a:cs typeface="B Nazanin" panose="00000400000000000000" pitchFamily="2" charset="-78"/>
              </a:rPr>
              <a:t>نمودار وضعیت یک فرآیند</a:t>
            </a:r>
            <a:endParaRPr lang="en-US" altLang="en-US" dirty="0"/>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17276</TotalTime>
  <Words>9399</Words>
  <Application>Microsoft Office PowerPoint</Application>
  <PresentationFormat>On-screen Show (4:3)</PresentationFormat>
  <Paragraphs>678</Paragraphs>
  <Slides>77</Slides>
  <Notes>69</Notes>
  <HiddenSlides>11</HiddenSlides>
  <MMClips>0</MMClips>
  <ScaleCrop>false</ScaleCrop>
  <HeadingPairs>
    <vt:vector size="6" baseType="variant">
      <vt:variant>
        <vt:lpstr>Fonts Used</vt:lpstr>
      </vt:variant>
      <vt:variant>
        <vt:i4>25</vt:i4>
      </vt:variant>
      <vt:variant>
        <vt:lpstr>Theme</vt:lpstr>
      </vt:variant>
      <vt:variant>
        <vt:i4>1</vt:i4>
      </vt:variant>
      <vt:variant>
        <vt:lpstr>Slide Titles</vt:lpstr>
      </vt:variant>
      <vt:variant>
        <vt:i4>77</vt:i4>
      </vt:variant>
    </vt:vector>
  </HeadingPairs>
  <TitlesOfParts>
    <vt:vector size="103" baseType="lpstr">
      <vt:lpstr>Arial Unicode MS</vt:lpstr>
      <vt:lpstr>Lingoes Unicode</vt:lpstr>
      <vt:lpstr>__vazir_46c312</vt:lpstr>
      <vt:lpstr>-apple-system</vt:lpstr>
      <vt:lpstr>Aptos</vt:lpstr>
      <vt:lpstr>Arial</vt:lpstr>
      <vt:lpstr>B Koodak</vt:lpstr>
      <vt:lpstr>B Nazanin</vt:lpstr>
      <vt:lpstr>Bahnschrift</vt:lpstr>
      <vt:lpstr>Calibri</vt:lpstr>
      <vt:lpstr>Consolas</vt:lpstr>
      <vt:lpstr>Courier New</vt:lpstr>
      <vt:lpstr>DeepSeek-CJK-patch</vt:lpstr>
      <vt:lpstr>Google Sans</vt:lpstr>
      <vt:lpstr>Helvetica</vt:lpstr>
      <vt:lpstr>Helvetica Neue</vt:lpstr>
      <vt:lpstr>Monotype Sorts</vt:lpstr>
      <vt:lpstr>Nazanin</vt:lpstr>
      <vt:lpstr>Segoe UI</vt:lpstr>
      <vt:lpstr>Symbol</vt:lpstr>
      <vt:lpstr>Tahoma</vt:lpstr>
      <vt:lpstr>Times New Roman</vt:lpstr>
      <vt:lpstr>Verdana</vt:lpstr>
      <vt:lpstr>Webdings</vt:lpstr>
      <vt:lpstr>Wingdings</vt:lpstr>
      <vt:lpstr>os-8</vt:lpstr>
      <vt:lpstr>Operation Systems</vt:lpstr>
      <vt:lpstr>فصل ۳: فرآیند‌ها</vt:lpstr>
      <vt:lpstr>Outline طرح کلی</vt:lpstr>
      <vt:lpstr>مفاهیم فرآیند</vt:lpstr>
      <vt:lpstr>مفاهیم فرآیند</vt:lpstr>
      <vt:lpstr>فرآیند در حافظه</vt:lpstr>
      <vt:lpstr>چیدمان حافظه در یک برنامه C</vt:lpstr>
      <vt:lpstr>وضعیت یک فرآیند</vt:lpstr>
      <vt:lpstr>نمودار وضعیت یک فرآیند</vt:lpstr>
      <vt:lpstr>بلاک کنترل فرآیند PCB</vt:lpstr>
      <vt:lpstr>Threads نخ یا رشته</vt:lpstr>
      <vt:lpstr>رشته</vt:lpstr>
      <vt:lpstr>نمایش فرآیند در لینکوس</vt:lpstr>
      <vt:lpstr>زمان بندی فرآیند</vt:lpstr>
      <vt:lpstr>صف آماده و انتظار</vt:lpstr>
      <vt:lpstr>نمایش زمان بندی فرآیندها</vt:lpstr>
      <vt:lpstr>CPU Switch From Process to Process</vt:lpstr>
      <vt:lpstr>Context Switch تغییر زمینه</vt:lpstr>
      <vt:lpstr>عملیاتهای فرآیند</vt:lpstr>
      <vt:lpstr>ایجاد فرآیند</vt:lpstr>
      <vt:lpstr>ایجاد فرآیند (ادامه)</vt:lpstr>
      <vt:lpstr>C Program Forking Separate Process</vt:lpstr>
      <vt:lpstr>درختی از فرآیندها در لینوکس</vt:lpstr>
      <vt:lpstr>Creating a Separate Process via Windows API</vt:lpstr>
      <vt:lpstr>اتمام فرآیند</vt:lpstr>
      <vt:lpstr>اتمام فرآیند</vt:lpstr>
      <vt:lpstr>اتمام فرآیند</vt:lpstr>
      <vt:lpstr>اتمام فرآیند</vt:lpstr>
      <vt:lpstr>معماری چندپردازنده ای-مرورگر کروم</vt:lpstr>
      <vt:lpstr>ارتباط بین فرایندی (IPC)</vt:lpstr>
      <vt:lpstr>مدل های ارتباطی فرایندی</vt:lpstr>
      <vt:lpstr>مسئله تولیدکننده و مصرف کننده</vt:lpstr>
      <vt:lpstr>IPC – اشتراک حافظه</vt:lpstr>
      <vt:lpstr>راهکار اشتراک حافظه- بافر محدود</vt:lpstr>
      <vt:lpstr>Producer Process – Shared Memory</vt:lpstr>
      <vt:lpstr>Consumer Process – Shared Memory</vt:lpstr>
      <vt:lpstr>آیا می‌شود همه بافر را پرکرد؟</vt:lpstr>
      <vt:lpstr>تولید کننده</vt:lpstr>
      <vt:lpstr>مصرف کننده</vt:lpstr>
      <vt:lpstr>شرط مسابقه Race Condition </vt:lpstr>
      <vt:lpstr>IPC – ارسال پیام</vt:lpstr>
      <vt:lpstr>Message Passing (Cont.)</vt:lpstr>
      <vt:lpstr>Implementation of Communication Link</vt:lpstr>
      <vt:lpstr>ارتباط مستقیم</vt:lpstr>
      <vt:lpstr>ارتباط غیر مستقیم</vt:lpstr>
      <vt:lpstr>ارتباط غیر مستقیم (ادامه)</vt:lpstr>
      <vt:lpstr>ارتباط غیر مستقیم (ادامه)</vt:lpstr>
      <vt:lpstr>Synchronizationهمگامی </vt:lpstr>
      <vt:lpstr>Producer-Consumer: Message Passing</vt:lpstr>
      <vt:lpstr>بافر کردن</vt:lpstr>
      <vt:lpstr>Examples of IPC Systems – Windows</vt:lpstr>
      <vt:lpstr>Local Procedure Calls in Windows</vt:lpstr>
      <vt:lpstr>Examples of IPC Systems – Windows</vt:lpstr>
      <vt:lpstr>Communications in Client-Server Systems</vt:lpstr>
      <vt:lpstr>Sockets</vt:lpstr>
      <vt:lpstr>Socket Communication</vt:lpstr>
      <vt:lpstr>Socket Communication</vt:lpstr>
      <vt:lpstr>Socket Communication</vt:lpstr>
      <vt:lpstr>Sockets in Java</vt:lpstr>
      <vt:lpstr>Sockets in Java</vt:lpstr>
      <vt:lpstr>Remote Procedure Calls</vt:lpstr>
      <vt:lpstr>فراخوان رویه از راه دور (RPC - Remote Procedure Calls)</vt:lpstr>
      <vt:lpstr>Remote Procedure Calls (Cont.)</vt:lpstr>
      <vt:lpstr>PowerPoint Presentation</vt:lpstr>
      <vt:lpstr>اجرای RPC</vt:lpstr>
      <vt:lpstr>End of Chapter 3</vt:lpstr>
      <vt:lpstr>Examples of IPC Systems - POSIX</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Pipes</vt:lpstr>
      <vt:lpstr>Ordinary Pipes</vt:lpstr>
      <vt:lpstr>Named Pipes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576</cp:revision>
  <cp:lastPrinted>2013-10-02T18:16:40Z</cp:lastPrinted>
  <dcterms:created xsi:type="dcterms:W3CDTF">2011-01-13T23:43:38Z</dcterms:created>
  <dcterms:modified xsi:type="dcterms:W3CDTF">2025-04-14T12:17:11Z</dcterms:modified>
</cp:coreProperties>
</file>